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8" r:id="rId4"/>
    <p:sldId id="2284" r:id="rId5"/>
    <p:sldId id="2134805688" r:id="rId6"/>
    <p:sldId id="2134805687" r:id="rId7"/>
    <p:sldId id="2134805689"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9753600" cy="7315200"/>
  <p:notesSz cx="6858000" cy="9144000"/>
  <p:embeddedFontLst>
    <p:embeddedFont>
      <p:font typeface="Anton" pitchFamily="2" charset="0"/>
      <p:regular r:id="rId35"/>
    </p:embeddedFont>
    <p:embeddedFont>
      <p:font typeface="Arimo" panose="020B0604020202020204" charset="0"/>
      <p:regular r:id="rId36"/>
    </p:embeddedFont>
    <p:embeddedFont>
      <p:font typeface="Assistant Regular" panose="020B0604020202020204" charset="-79"/>
      <p:regular r:id="rId37"/>
    </p:embeddedFont>
    <p:embeddedFont>
      <p:font typeface="Economica" panose="020B0604020202020204" charset="0"/>
      <p:regular r:id="rId38"/>
    </p:embeddedFont>
    <p:embeddedFont>
      <p:font typeface="Glacial Indifference" panose="020B0604020202020204" charset="0"/>
      <p:regular r:id="rId39"/>
    </p:embeddedFont>
    <p:embeddedFont>
      <p:font typeface="Glacial Indifference Bold" panose="020B0604020202020204" charset="0"/>
      <p:regular r:id="rId40"/>
    </p:embeddedFont>
    <p:embeddedFont>
      <p:font typeface="HK Grotesk Bold" panose="020B0604020202020204" charset="0"/>
      <p:regular r:id="rId41"/>
    </p:embeddedFont>
    <p:embeddedFont>
      <p:font typeface="HK Grotesk Medium" panose="020B0604020202020204" charset="0"/>
      <p:regular r:id="rId42"/>
    </p:embeddedFont>
    <p:embeddedFont>
      <p:font typeface="Open Sans" panose="020B0606030504020204" pitchFamily="34" charset="0"/>
      <p:regular r:id="rId43"/>
      <p:bold r:id="rId44"/>
      <p:italic r:id="rId45"/>
      <p:boldItalic r:id="rId46"/>
    </p:embeddedFont>
    <p:embeddedFont>
      <p:font typeface="Poppins Bold" panose="020B0604020202020204" charset="0"/>
      <p:regular r:id="rId47"/>
    </p:embeddedFont>
    <p:embeddedFont>
      <p:font typeface="TAN Mon Cheri"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149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9DD30-0A8E-42C6-944D-3BE48B39944C}" type="datetimeFigureOut">
              <a:rPr lang="nb-NO" smtClean="0"/>
              <a:t>03.04.2025</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4CA737-1D4D-4F2A-B186-A08EACD6E140}" type="slidenum">
              <a:rPr lang="nb-NO" smtClean="0"/>
              <a:t>‹#›</a:t>
            </a:fld>
            <a:endParaRPr lang="nb-NO"/>
          </a:p>
        </p:txBody>
      </p:sp>
    </p:spTree>
    <p:extLst>
      <p:ext uri="{BB962C8B-B14F-4D97-AF65-F5344CB8AC3E}">
        <p14:creationId xmlns:p14="http://schemas.microsoft.com/office/powerpoint/2010/main" val="2852331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retningslinjen fremkommer også nærmere detaljering av forhold som bør kartlegges, f eks her en figur over faktorer som kan påvirke matinntak – eller ernæringsbehov</a:t>
            </a:r>
          </a:p>
        </p:txBody>
      </p:sp>
      <p:sp>
        <p:nvSpPr>
          <p:cNvPr id="4" name="Plassholder for lysbildenumm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D055F7C3-2569-4EFF-92ED-A5BC5C8317F6}" type="slidenum">
              <a:rPr kumimoji="0" lang="nb-NO"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4</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532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Overskrift, tekst og media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0"/>
            <a:ext cx="3042483"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7430" tIns="13715" rIns="27430" bIns="13715" rtlCol="0" anchor="ctr"/>
          <a:lstStyle/>
          <a:p>
            <a:pPr algn="ctr"/>
            <a:endParaRPr lang="nb-NO" sz="1079">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609006" y="1028809"/>
            <a:ext cx="2232854" cy="902811"/>
          </a:xfrm>
        </p:spPr>
        <p:txBody>
          <a:bodyPr wrap="square" anchor="t" anchorCtr="0">
            <a:normAutofit/>
          </a:bodyPr>
          <a:lstStyle>
            <a:lvl1pPr>
              <a:lnSpc>
                <a:spcPct val="90000"/>
              </a:lnSpc>
              <a:defRPr sz="1679">
                <a:solidFill>
                  <a:schemeClr val="bg1"/>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609006" y="2025358"/>
            <a:ext cx="2232854" cy="4951177"/>
          </a:xfrm>
        </p:spPr>
        <p:txBody>
          <a:bodyPr>
            <a:normAutofit/>
          </a:bodyPr>
          <a:lstStyle>
            <a:lvl1pPr marL="0" indent="0">
              <a:buNone/>
              <a:defRPr sz="113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p:txBody>
      </p:sp>
      <p:sp>
        <p:nvSpPr>
          <p:cNvPr id="9" name="Plassholder for innhold 2">
            <a:extLst>
              <a:ext uri="{FF2B5EF4-FFF2-40B4-BE49-F238E27FC236}">
                <a16:creationId xmlns:a16="http://schemas.microsoft.com/office/drawing/2014/main" id="{A05B22E1-6EA9-4466-81F8-E4957729AA59}"/>
              </a:ext>
            </a:extLst>
          </p:cNvPr>
          <p:cNvSpPr>
            <a:spLocks noGrp="1"/>
          </p:cNvSpPr>
          <p:nvPr>
            <p:ph idx="1" hasCustomPrompt="1"/>
          </p:nvPr>
        </p:nvSpPr>
        <p:spPr>
          <a:xfrm>
            <a:off x="3322711" y="691289"/>
            <a:ext cx="6176237" cy="5367071"/>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2311107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ideo" Target="https://www.youtube.com/watch?v=kByM0wztGL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ideo" Target="https://youtu.be/jyFc8WaPwro?t=4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6.sv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18539" y="1219200"/>
            <a:ext cx="3768294" cy="4956906"/>
            <a:chOff x="0" y="0"/>
            <a:chExt cx="11479338" cy="15100203"/>
          </a:xfrm>
        </p:grpSpPr>
        <p:sp>
          <p:nvSpPr>
            <p:cNvPr id="3" name="Freeform 3"/>
            <p:cNvSpPr/>
            <p:nvPr/>
          </p:nvSpPr>
          <p:spPr>
            <a:xfrm>
              <a:off x="-2794" y="-127"/>
              <a:ext cx="11482132" cy="15100329"/>
            </a:xfrm>
            <a:custGeom>
              <a:avLst/>
              <a:gdLst/>
              <a:ahLst/>
              <a:cxnLst/>
              <a:rect l="l" t="t" r="r" b="b"/>
              <a:pathLst>
                <a:path w="11482132" h="15100329">
                  <a:moveTo>
                    <a:pt x="11482132" y="15048317"/>
                  </a:moveTo>
                  <a:cubicBezTo>
                    <a:pt x="11482132" y="15096974"/>
                    <a:pt x="11467897" y="15100329"/>
                    <a:pt x="11430787" y="15100329"/>
                  </a:cubicBezTo>
                  <a:cubicBezTo>
                    <a:pt x="7621965" y="15099398"/>
                    <a:pt x="3813311" y="15099398"/>
                    <a:pt x="4489" y="15099398"/>
                  </a:cubicBezTo>
                  <a:cubicBezTo>
                    <a:pt x="0" y="15079078"/>
                    <a:pt x="7539" y="15060620"/>
                    <a:pt x="11436" y="15041792"/>
                  </a:cubicBezTo>
                  <a:cubicBezTo>
                    <a:pt x="178857" y="14217413"/>
                    <a:pt x="346447" y="13393218"/>
                    <a:pt x="514376" y="12569026"/>
                  </a:cubicBezTo>
                  <a:cubicBezTo>
                    <a:pt x="753815" y="11393977"/>
                    <a:pt x="993762" y="10219116"/>
                    <a:pt x="1233032" y="9044066"/>
                  </a:cubicBezTo>
                  <a:cubicBezTo>
                    <a:pt x="1528560" y="7592920"/>
                    <a:pt x="1823410" y="6141773"/>
                    <a:pt x="2118769" y="4690813"/>
                  </a:cubicBezTo>
                  <a:cubicBezTo>
                    <a:pt x="2418872" y="3216736"/>
                    <a:pt x="2719145" y="1742845"/>
                    <a:pt x="3020096" y="268955"/>
                  </a:cubicBezTo>
                  <a:cubicBezTo>
                    <a:pt x="3038397" y="179283"/>
                    <a:pt x="3050090" y="87561"/>
                    <a:pt x="3079744" y="873"/>
                  </a:cubicBezTo>
                  <a:cubicBezTo>
                    <a:pt x="5863539" y="873"/>
                    <a:pt x="8647332" y="873"/>
                    <a:pt x="11431126" y="0"/>
                  </a:cubicBezTo>
                  <a:cubicBezTo>
                    <a:pt x="11468915" y="0"/>
                    <a:pt x="11481793" y="4974"/>
                    <a:pt x="11481793" y="52513"/>
                  </a:cubicBezTo>
                  <a:cubicBezTo>
                    <a:pt x="11480776" y="5051176"/>
                    <a:pt x="11480776" y="10049840"/>
                    <a:pt x="11482132" y="15048317"/>
                  </a:cubicBezTo>
                  <a:close/>
                </a:path>
              </a:pathLst>
            </a:custGeom>
            <a:blipFill>
              <a:blip r:embed="rId2"/>
              <a:stretch>
                <a:fillRect l="-47492" r="-28116"/>
              </a:stretch>
            </a:blipFill>
          </p:spPr>
          <p:txBody>
            <a:bodyPr/>
            <a:lstStyle/>
            <a:p>
              <a:endParaRPr lang="nb-NO"/>
            </a:p>
          </p:txBody>
        </p:sp>
      </p:grpSp>
      <p:sp>
        <p:nvSpPr>
          <p:cNvPr id="4" name="Freeform 4"/>
          <p:cNvSpPr/>
          <p:nvPr/>
        </p:nvSpPr>
        <p:spPr>
          <a:xfrm>
            <a:off x="5884014" y="1778818"/>
            <a:ext cx="1979898" cy="1979898"/>
          </a:xfrm>
          <a:custGeom>
            <a:avLst/>
            <a:gdLst/>
            <a:ahLst/>
            <a:cxnLst/>
            <a:rect l="l" t="t" r="r" b="b"/>
            <a:pathLst>
              <a:path w="1979898" h="1979898">
                <a:moveTo>
                  <a:pt x="0" y="0"/>
                </a:moveTo>
                <a:lnTo>
                  <a:pt x="1979898" y="0"/>
                </a:lnTo>
                <a:lnTo>
                  <a:pt x="1979898" y="1979898"/>
                </a:lnTo>
                <a:lnTo>
                  <a:pt x="0" y="1979898"/>
                </a:lnTo>
                <a:lnTo>
                  <a:pt x="0" y="0"/>
                </a:lnTo>
                <a:close/>
              </a:path>
            </a:pathLst>
          </a:custGeom>
          <a:blipFill>
            <a:blip r:embed="rId3"/>
            <a:stretch>
              <a:fillRect/>
            </a:stretch>
          </a:blipFill>
        </p:spPr>
        <p:txBody>
          <a:bodyPr/>
          <a:lstStyle/>
          <a:p>
            <a:endParaRPr lang="nb-NO"/>
          </a:p>
        </p:txBody>
      </p:sp>
      <p:grpSp>
        <p:nvGrpSpPr>
          <p:cNvPr id="5" name="Group 5"/>
          <p:cNvGrpSpPr/>
          <p:nvPr/>
        </p:nvGrpSpPr>
        <p:grpSpPr>
          <a:xfrm>
            <a:off x="6054996" y="1949799"/>
            <a:ext cx="1637935" cy="163793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4931" r="-24931"/>
              </a:stretch>
            </a:blipFill>
            <a:ln cap="sq">
              <a:noFill/>
              <a:prstDash val="solid"/>
              <a:miter/>
            </a:ln>
          </p:spPr>
          <p:txBody>
            <a:bodyPr/>
            <a:lstStyle/>
            <a:p>
              <a:endParaRPr lang="nb-NO"/>
            </a:p>
          </p:txBody>
        </p:sp>
      </p:grpSp>
      <p:sp>
        <p:nvSpPr>
          <p:cNvPr id="7" name="Freeform 7"/>
          <p:cNvSpPr/>
          <p:nvPr/>
        </p:nvSpPr>
        <p:spPr>
          <a:xfrm>
            <a:off x="5531994" y="3556484"/>
            <a:ext cx="1979898" cy="1979898"/>
          </a:xfrm>
          <a:custGeom>
            <a:avLst/>
            <a:gdLst/>
            <a:ahLst/>
            <a:cxnLst/>
            <a:rect l="l" t="t" r="r" b="b"/>
            <a:pathLst>
              <a:path w="1979898" h="1979898">
                <a:moveTo>
                  <a:pt x="0" y="0"/>
                </a:moveTo>
                <a:lnTo>
                  <a:pt x="1979899" y="0"/>
                </a:lnTo>
                <a:lnTo>
                  <a:pt x="1979899" y="1979898"/>
                </a:lnTo>
                <a:lnTo>
                  <a:pt x="0" y="1979898"/>
                </a:lnTo>
                <a:lnTo>
                  <a:pt x="0" y="0"/>
                </a:lnTo>
                <a:close/>
              </a:path>
            </a:pathLst>
          </a:custGeom>
          <a:blipFill>
            <a:blip r:embed="rId3"/>
            <a:stretch>
              <a:fillRect/>
            </a:stretch>
          </a:blipFill>
        </p:spPr>
        <p:txBody>
          <a:bodyPr/>
          <a:lstStyle/>
          <a:p>
            <a:endParaRPr lang="nb-NO"/>
          </a:p>
        </p:txBody>
      </p:sp>
      <p:grpSp>
        <p:nvGrpSpPr>
          <p:cNvPr id="8" name="Group 8"/>
          <p:cNvGrpSpPr/>
          <p:nvPr/>
        </p:nvGrpSpPr>
        <p:grpSpPr>
          <a:xfrm>
            <a:off x="5702976" y="3727466"/>
            <a:ext cx="1637935" cy="163793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931" r="-24931"/>
              </a:stretch>
            </a:blipFill>
            <a:ln cap="sq">
              <a:noFill/>
              <a:prstDash val="solid"/>
              <a:miter/>
            </a:ln>
          </p:spPr>
          <p:txBody>
            <a:bodyPr/>
            <a:lstStyle/>
            <a:p>
              <a:endParaRPr lang="nb-NO"/>
            </a:p>
          </p:txBody>
        </p:sp>
      </p:grpSp>
      <p:grpSp>
        <p:nvGrpSpPr>
          <p:cNvPr id="10" name="Group 10"/>
          <p:cNvGrpSpPr/>
          <p:nvPr/>
        </p:nvGrpSpPr>
        <p:grpSpPr>
          <a:xfrm>
            <a:off x="487680" y="4943745"/>
            <a:ext cx="2695284" cy="294249"/>
            <a:chOff x="0" y="0"/>
            <a:chExt cx="1717524" cy="187505"/>
          </a:xfrm>
        </p:grpSpPr>
        <p:sp>
          <p:nvSpPr>
            <p:cNvPr id="11" name="Freeform 11"/>
            <p:cNvSpPr/>
            <p:nvPr/>
          </p:nvSpPr>
          <p:spPr>
            <a:xfrm>
              <a:off x="0" y="0"/>
              <a:ext cx="1717524" cy="187505"/>
            </a:xfrm>
            <a:custGeom>
              <a:avLst/>
              <a:gdLst/>
              <a:ahLst/>
              <a:cxnLst/>
              <a:rect l="l" t="t" r="r" b="b"/>
              <a:pathLst>
                <a:path w="1717524" h="187505">
                  <a:moveTo>
                    <a:pt x="43086" y="0"/>
                  </a:moveTo>
                  <a:lnTo>
                    <a:pt x="1674438" y="0"/>
                  </a:lnTo>
                  <a:cubicBezTo>
                    <a:pt x="1698234" y="0"/>
                    <a:pt x="1717524" y="19290"/>
                    <a:pt x="1717524" y="43086"/>
                  </a:cubicBezTo>
                  <a:lnTo>
                    <a:pt x="1717524" y="144420"/>
                  </a:lnTo>
                  <a:cubicBezTo>
                    <a:pt x="1717524" y="168215"/>
                    <a:pt x="1698234" y="187505"/>
                    <a:pt x="1674438" y="187505"/>
                  </a:cubicBezTo>
                  <a:lnTo>
                    <a:pt x="43086" y="187505"/>
                  </a:lnTo>
                  <a:cubicBezTo>
                    <a:pt x="19290" y="187505"/>
                    <a:pt x="0" y="168215"/>
                    <a:pt x="0" y="144420"/>
                  </a:cubicBezTo>
                  <a:lnTo>
                    <a:pt x="0" y="43086"/>
                  </a:lnTo>
                  <a:cubicBezTo>
                    <a:pt x="0" y="19290"/>
                    <a:pt x="19290" y="0"/>
                    <a:pt x="43086" y="0"/>
                  </a:cubicBezTo>
                  <a:close/>
                </a:path>
              </a:pathLst>
            </a:custGeom>
            <a:solidFill>
              <a:srgbClr val="000000">
                <a:alpha val="0"/>
              </a:srgbClr>
            </a:solidFill>
            <a:ln cap="sq">
              <a:noFill/>
              <a:prstDash val="solid"/>
              <a:miter/>
            </a:ln>
          </p:spPr>
          <p:txBody>
            <a:bodyPr/>
            <a:lstStyle/>
            <a:p>
              <a:endParaRPr lang="nb-NO"/>
            </a:p>
          </p:txBody>
        </p:sp>
        <p:sp>
          <p:nvSpPr>
            <p:cNvPr id="12" name="TextBox 12"/>
            <p:cNvSpPr txBox="1"/>
            <p:nvPr/>
          </p:nvSpPr>
          <p:spPr>
            <a:xfrm>
              <a:off x="0" y="-9525"/>
              <a:ext cx="1717524" cy="197030"/>
            </a:xfrm>
            <a:prstGeom prst="rect">
              <a:avLst/>
            </a:prstGeom>
          </p:spPr>
          <p:txBody>
            <a:bodyPr lIns="7526" tIns="7526" rIns="7526" bIns="7526" rtlCol="0" anchor="ctr"/>
            <a:lstStyle/>
            <a:p>
              <a:pPr algn="ctr">
                <a:lnSpc>
                  <a:spcPts val="352"/>
                </a:lnSpc>
                <a:spcBef>
                  <a:spcPct val="0"/>
                </a:spcBef>
              </a:pPr>
              <a:endParaRPr/>
            </a:p>
          </p:txBody>
        </p:sp>
      </p:grpSp>
      <p:sp>
        <p:nvSpPr>
          <p:cNvPr id="13" name="Freeform 13"/>
          <p:cNvSpPr/>
          <p:nvPr/>
        </p:nvSpPr>
        <p:spPr>
          <a:xfrm>
            <a:off x="-102777" y="1778818"/>
            <a:ext cx="6571482" cy="4408369"/>
          </a:xfrm>
          <a:custGeom>
            <a:avLst/>
            <a:gdLst/>
            <a:ahLst/>
            <a:cxnLst/>
            <a:rect l="l" t="t" r="r" b="b"/>
            <a:pathLst>
              <a:path w="6571482" h="4408369">
                <a:moveTo>
                  <a:pt x="0" y="0"/>
                </a:moveTo>
                <a:lnTo>
                  <a:pt x="6571482" y="0"/>
                </a:lnTo>
                <a:lnTo>
                  <a:pt x="6571482" y="4408369"/>
                </a:lnTo>
                <a:lnTo>
                  <a:pt x="0" y="4408369"/>
                </a:lnTo>
                <a:lnTo>
                  <a:pt x="0" y="0"/>
                </a:lnTo>
                <a:close/>
              </a:path>
            </a:pathLst>
          </a:custGeom>
          <a:blipFill>
            <a:blip r:embed="rId6"/>
            <a:stretch>
              <a:fillRect/>
            </a:stretch>
          </a:blipFill>
        </p:spPr>
        <p:txBody>
          <a:bodyPr/>
          <a:lstStyle/>
          <a:p>
            <a:endParaRPr lang="nb-NO"/>
          </a:p>
        </p:txBody>
      </p:sp>
      <p:sp>
        <p:nvSpPr>
          <p:cNvPr id="14" name="Freeform 14"/>
          <p:cNvSpPr/>
          <p:nvPr/>
        </p:nvSpPr>
        <p:spPr>
          <a:xfrm>
            <a:off x="-2415609" y="1109523"/>
            <a:ext cx="6823409" cy="7387879"/>
          </a:xfrm>
          <a:custGeom>
            <a:avLst/>
            <a:gdLst/>
            <a:ahLst/>
            <a:cxnLst/>
            <a:rect l="l" t="t" r="r" b="b"/>
            <a:pathLst>
              <a:path w="6823409" h="7387879">
                <a:moveTo>
                  <a:pt x="0" y="0"/>
                </a:moveTo>
                <a:lnTo>
                  <a:pt x="6823409" y="0"/>
                </a:lnTo>
                <a:lnTo>
                  <a:pt x="6823409" y="7387879"/>
                </a:lnTo>
                <a:lnTo>
                  <a:pt x="0" y="7387879"/>
                </a:lnTo>
                <a:lnTo>
                  <a:pt x="0" y="0"/>
                </a:lnTo>
                <a:close/>
              </a:path>
            </a:pathLst>
          </a:custGeom>
          <a:blipFill>
            <a:blip r:embed="rId7"/>
            <a:stretch>
              <a:fillRect r="-76339"/>
            </a:stretch>
          </a:blipFill>
        </p:spPr>
        <p:txBody>
          <a:bodyPr/>
          <a:lstStyle/>
          <a:p>
            <a:endParaRPr lang="nb-NO"/>
          </a:p>
        </p:txBody>
      </p:sp>
      <p:sp>
        <p:nvSpPr>
          <p:cNvPr id="15" name="TextBox 15"/>
          <p:cNvSpPr txBox="1"/>
          <p:nvPr/>
        </p:nvSpPr>
        <p:spPr>
          <a:xfrm>
            <a:off x="3075274" y="145176"/>
            <a:ext cx="6678326" cy="1462972"/>
          </a:xfrm>
          <a:prstGeom prst="rect">
            <a:avLst/>
          </a:prstGeom>
        </p:spPr>
        <p:txBody>
          <a:bodyPr lIns="0" tIns="0" rIns="0" bIns="0" rtlCol="0" anchor="t">
            <a:spAutoFit/>
          </a:bodyPr>
          <a:lstStyle/>
          <a:p>
            <a:pPr algn="l">
              <a:lnSpc>
                <a:spcPts val="5889"/>
              </a:lnSpc>
            </a:pPr>
            <a:r>
              <a:rPr lang="en-US" sz="4206">
                <a:solidFill>
                  <a:srgbClr val="EF7111"/>
                </a:solidFill>
                <a:latin typeface="TAN Mon Cheri"/>
                <a:ea typeface="TAN Mon Cheri"/>
                <a:cs typeface="TAN Mon Cheri"/>
                <a:sym typeface="TAN Mon Cheri"/>
              </a:rPr>
              <a:t>VELKOMMEN </a:t>
            </a:r>
          </a:p>
          <a:p>
            <a:pPr algn="l">
              <a:lnSpc>
                <a:spcPts val="5889"/>
              </a:lnSpc>
              <a:spcBef>
                <a:spcPct val="0"/>
              </a:spcBef>
            </a:pPr>
            <a:r>
              <a:rPr lang="en-US" sz="4206">
                <a:solidFill>
                  <a:srgbClr val="EF7111"/>
                </a:solidFill>
                <a:latin typeface="TAN Mon Cheri"/>
                <a:ea typeface="TAN Mon Cheri"/>
                <a:cs typeface="TAN Mon Cheri"/>
                <a:sym typeface="TAN Mon Cheri"/>
              </a:rPr>
              <a:t>PURE´KURS </a:t>
            </a:r>
          </a:p>
        </p:txBody>
      </p:sp>
      <p:sp>
        <p:nvSpPr>
          <p:cNvPr id="16" name="Freeform 16"/>
          <p:cNvSpPr/>
          <p:nvPr/>
        </p:nvSpPr>
        <p:spPr>
          <a:xfrm>
            <a:off x="4768917" y="2042429"/>
            <a:ext cx="1249622" cy="446740"/>
          </a:xfrm>
          <a:custGeom>
            <a:avLst/>
            <a:gdLst/>
            <a:ahLst/>
            <a:cxnLst/>
            <a:rect l="l" t="t" r="r" b="b"/>
            <a:pathLst>
              <a:path w="1249622" h="446740">
                <a:moveTo>
                  <a:pt x="0" y="0"/>
                </a:moveTo>
                <a:lnTo>
                  <a:pt x="1249622" y="0"/>
                </a:lnTo>
                <a:lnTo>
                  <a:pt x="1249622" y="446740"/>
                </a:lnTo>
                <a:lnTo>
                  <a:pt x="0" y="446740"/>
                </a:lnTo>
                <a:lnTo>
                  <a:pt x="0" y="0"/>
                </a:lnTo>
                <a:close/>
              </a:path>
            </a:pathLst>
          </a:custGeom>
          <a:blipFill>
            <a:blip r:embed="rId8"/>
            <a:stretch>
              <a:fillRect/>
            </a:stretch>
          </a:blipFill>
        </p:spPr>
        <p:txBody>
          <a:bodyPr/>
          <a:lstStyle/>
          <a:p>
            <a:endParaRPr lang="nb-NO"/>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47530">
            <a:off x="3236082" y="-395741"/>
            <a:ext cx="5401763" cy="7727617"/>
          </a:xfrm>
          <a:custGeom>
            <a:avLst/>
            <a:gdLst/>
            <a:ahLst/>
            <a:cxnLst/>
            <a:rect l="l" t="t" r="r" b="b"/>
            <a:pathLst>
              <a:path w="5401763" h="7727617">
                <a:moveTo>
                  <a:pt x="0" y="0"/>
                </a:moveTo>
                <a:lnTo>
                  <a:pt x="5401762" y="0"/>
                </a:lnTo>
                <a:lnTo>
                  <a:pt x="5401762" y="7727617"/>
                </a:lnTo>
                <a:lnTo>
                  <a:pt x="0" y="7727617"/>
                </a:lnTo>
                <a:lnTo>
                  <a:pt x="0" y="0"/>
                </a:lnTo>
                <a:close/>
              </a:path>
            </a:pathLst>
          </a:custGeom>
          <a:blipFill>
            <a:blip r:embed="rId2"/>
            <a:stretch>
              <a:fillRect t="-333" r="-103118"/>
            </a:stretch>
          </a:blipFill>
        </p:spPr>
        <p:txBody>
          <a:bodyPr/>
          <a:lstStyle/>
          <a:p>
            <a:endParaRPr lang="nb-NO"/>
          </a:p>
        </p:txBody>
      </p:sp>
      <p:sp>
        <p:nvSpPr>
          <p:cNvPr id="3" name="Freeform 3"/>
          <p:cNvSpPr/>
          <p:nvPr/>
        </p:nvSpPr>
        <p:spPr>
          <a:xfrm>
            <a:off x="7352766" y="6345765"/>
            <a:ext cx="2146363" cy="475830"/>
          </a:xfrm>
          <a:custGeom>
            <a:avLst/>
            <a:gdLst/>
            <a:ahLst/>
            <a:cxnLst/>
            <a:rect l="l" t="t" r="r" b="b"/>
            <a:pathLst>
              <a:path w="2146363" h="475830">
                <a:moveTo>
                  <a:pt x="0" y="0"/>
                </a:moveTo>
                <a:lnTo>
                  <a:pt x="2146363" y="0"/>
                </a:lnTo>
                <a:lnTo>
                  <a:pt x="2146363" y="475830"/>
                </a:lnTo>
                <a:lnTo>
                  <a:pt x="0" y="475830"/>
                </a:lnTo>
                <a:lnTo>
                  <a:pt x="0" y="0"/>
                </a:lnTo>
                <a:close/>
              </a:path>
            </a:pathLst>
          </a:custGeom>
          <a:blipFill>
            <a:blip r:embed="rId3"/>
            <a:stretch>
              <a:fillRect t="-1873" b="-1873"/>
            </a:stretch>
          </a:blipFill>
        </p:spPr>
        <p:txBody>
          <a:bodyPr/>
          <a:lstStyle/>
          <a:p>
            <a:endParaRPr lang="nb-NO"/>
          </a:p>
        </p:txBody>
      </p:sp>
      <p:sp>
        <p:nvSpPr>
          <p:cNvPr id="4" name="Freeform 4"/>
          <p:cNvSpPr/>
          <p:nvPr/>
        </p:nvSpPr>
        <p:spPr>
          <a:xfrm>
            <a:off x="256098" y="4274392"/>
            <a:ext cx="3259066" cy="3692993"/>
          </a:xfrm>
          <a:custGeom>
            <a:avLst/>
            <a:gdLst/>
            <a:ahLst/>
            <a:cxnLst/>
            <a:rect l="l" t="t" r="r" b="b"/>
            <a:pathLst>
              <a:path w="3259066" h="3692993">
                <a:moveTo>
                  <a:pt x="0" y="0"/>
                </a:moveTo>
                <a:lnTo>
                  <a:pt x="3259067" y="0"/>
                </a:lnTo>
                <a:lnTo>
                  <a:pt x="3259067" y="3692993"/>
                </a:lnTo>
                <a:lnTo>
                  <a:pt x="0" y="3692993"/>
                </a:lnTo>
                <a:lnTo>
                  <a:pt x="0" y="0"/>
                </a:lnTo>
                <a:close/>
              </a:path>
            </a:pathLst>
          </a:custGeom>
          <a:blipFill>
            <a:blip r:embed="rId4"/>
            <a:stretch>
              <a:fillRect/>
            </a:stretch>
          </a:blipFill>
        </p:spPr>
        <p:txBody>
          <a:bodyPr/>
          <a:lstStyle/>
          <a:p>
            <a:endParaRPr lang="nb-NO"/>
          </a:p>
        </p:txBody>
      </p:sp>
      <p:sp>
        <p:nvSpPr>
          <p:cNvPr id="5" name="Freeform 5"/>
          <p:cNvSpPr/>
          <p:nvPr/>
        </p:nvSpPr>
        <p:spPr>
          <a:xfrm rot="-8301123">
            <a:off x="2739563" y="1570092"/>
            <a:ext cx="936346" cy="2926080"/>
          </a:xfrm>
          <a:custGeom>
            <a:avLst/>
            <a:gdLst/>
            <a:ahLst/>
            <a:cxnLst/>
            <a:rect l="l" t="t" r="r" b="b"/>
            <a:pathLst>
              <a:path w="936346" h="2926080">
                <a:moveTo>
                  <a:pt x="0" y="0"/>
                </a:moveTo>
                <a:lnTo>
                  <a:pt x="936346" y="0"/>
                </a:lnTo>
                <a:lnTo>
                  <a:pt x="936346"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6" name="Freeform 6"/>
          <p:cNvSpPr/>
          <p:nvPr/>
        </p:nvSpPr>
        <p:spPr>
          <a:xfrm rot="-8301123" flipH="1">
            <a:off x="3470644" y="2998421"/>
            <a:ext cx="553978" cy="1731181"/>
          </a:xfrm>
          <a:custGeom>
            <a:avLst/>
            <a:gdLst/>
            <a:ahLst/>
            <a:cxnLst/>
            <a:rect l="l" t="t" r="r" b="b"/>
            <a:pathLst>
              <a:path w="553978" h="1731181">
                <a:moveTo>
                  <a:pt x="553977" y="0"/>
                </a:moveTo>
                <a:lnTo>
                  <a:pt x="0" y="0"/>
                </a:lnTo>
                <a:lnTo>
                  <a:pt x="0" y="1731180"/>
                </a:lnTo>
                <a:lnTo>
                  <a:pt x="553977" y="1731180"/>
                </a:lnTo>
                <a:lnTo>
                  <a:pt x="55397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7" name="Freeform 7"/>
          <p:cNvSpPr/>
          <p:nvPr/>
        </p:nvSpPr>
        <p:spPr>
          <a:xfrm>
            <a:off x="-307803" y="3468067"/>
            <a:ext cx="1708894" cy="2146178"/>
          </a:xfrm>
          <a:custGeom>
            <a:avLst/>
            <a:gdLst/>
            <a:ahLst/>
            <a:cxnLst/>
            <a:rect l="l" t="t" r="r" b="b"/>
            <a:pathLst>
              <a:path w="1708894" h="2146178">
                <a:moveTo>
                  <a:pt x="0" y="0"/>
                </a:moveTo>
                <a:lnTo>
                  <a:pt x="1708894" y="0"/>
                </a:lnTo>
                <a:lnTo>
                  <a:pt x="1708894" y="2146178"/>
                </a:lnTo>
                <a:lnTo>
                  <a:pt x="0" y="2146178"/>
                </a:lnTo>
                <a:lnTo>
                  <a:pt x="0" y="0"/>
                </a:lnTo>
                <a:close/>
              </a:path>
            </a:pathLst>
          </a:custGeom>
          <a:blipFill>
            <a:blip r:embed="rId7"/>
            <a:stretch>
              <a:fillRect/>
            </a:stretch>
          </a:blipFill>
        </p:spPr>
        <p:txBody>
          <a:bodyPr/>
          <a:lstStyle/>
          <a:p>
            <a:endParaRPr lang="nb-NO"/>
          </a:p>
        </p:txBody>
      </p:sp>
      <p:sp>
        <p:nvSpPr>
          <p:cNvPr id="8" name="Freeform 8"/>
          <p:cNvSpPr/>
          <p:nvPr/>
        </p:nvSpPr>
        <p:spPr>
          <a:xfrm>
            <a:off x="1885631" y="4864419"/>
            <a:ext cx="1525200" cy="883663"/>
          </a:xfrm>
          <a:custGeom>
            <a:avLst/>
            <a:gdLst/>
            <a:ahLst/>
            <a:cxnLst/>
            <a:rect l="l" t="t" r="r" b="b"/>
            <a:pathLst>
              <a:path w="1525200" h="883663">
                <a:moveTo>
                  <a:pt x="0" y="0"/>
                </a:moveTo>
                <a:lnTo>
                  <a:pt x="1525200" y="0"/>
                </a:lnTo>
                <a:lnTo>
                  <a:pt x="1525200" y="883663"/>
                </a:lnTo>
                <a:lnTo>
                  <a:pt x="0" y="883663"/>
                </a:lnTo>
                <a:lnTo>
                  <a:pt x="0" y="0"/>
                </a:lnTo>
                <a:close/>
              </a:path>
            </a:pathLst>
          </a:custGeom>
          <a:blipFill>
            <a:blip r:embed="rId8"/>
            <a:stretch>
              <a:fillRect/>
            </a:stretch>
          </a:blipFill>
        </p:spPr>
        <p:txBody>
          <a:bodyPr/>
          <a:lstStyle/>
          <a:p>
            <a:endParaRPr lang="nb-NO"/>
          </a:p>
        </p:txBody>
      </p:sp>
      <p:sp>
        <p:nvSpPr>
          <p:cNvPr id="9" name="TextBox 9"/>
          <p:cNvSpPr txBox="1"/>
          <p:nvPr/>
        </p:nvSpPr>
        <p:spPr>
          <a:xfrm>
            <a:off x="5169646" y="496287"/>
            <a:ext cx="6512602" cy="556190"/>
          </a:xfrm>
          <a:prstGeom prst="rect">
            <a:avLst/>
          </a:prstGeom>
        </p:spPr>
        <p:txBody>
          <a:bodyPr lIns="0" tIns="0" rIns="0" bIns="0" rtlCol="0" anchor="t">
            <a:spAutoFit/>
          </a:bodyPr>
          <a:lstStyle/>
          <a:p>
            <a:pPr algn="ctr">
              <a:lnSpc>
                <a:spcPts val="4181"/>
              </a:lnSpc>
            </a:pPr>
            <a:r>
              <a:rPr lang="en-US" sz="4266">
                <a:solidFill>
                  <a:srgbClr val="231F1F"/>
                </a:solidFill>
                <a:latin typeface="HK Grotesk Bold"/>
                <a:ea typeface="HK Grotesk Bold"/>
                <a:cs typeface="HK Grotesk Bold"/>
                <a:sym typeface="HK Grotesk Bold"/>
              </a:rPr>
              <a:t>Anatomi</a:t>
            </a:r>
          </a:p>
        </p:txBody>
      </p:sp>
      <p:sp>
        <p:nvSpPr>
          <p:cNvPr id="10" name="TextBox 10"/>
          <p:cNvSpPr txBox="1"/>
          <p:nvPr/>
        </p:nvSpPr>
        <p:spPr>
          <a:xfrm rot="-2535646">
            <a:off x="1904081" y="2537475"/>
            <a:ext cx="1431160" cy="305604"/>
          </a:xfrm>
          <a:prstGeom prst="rect">
            <a:avLst/>
          </a:prstGeom>
        </p:spPr>
        <p:txBody>
          <a:bodyPr lIns="0" tIns="0" rIns="0" bIns="0" rtlCol="0" anchor="t">
            <a:spAutoFit/>
          </a:bodyPr>
          <a:lstStyle/>
          <a:p>
            <a:pPr algn="ctr">
              <a:lnSpc>
                <a:spcPts val="2566"/>
              </a:lnSpc>
            </a:pPr>
            <a:r>
              <a:rPr lang="en-US" sz="1833">
                <a:solidFill>
                  <a:srgbClr val="000000"/>
                </a:solidFill>
                <a:latin typeface="Open Sans"/>
                <a:ea typeface="Open Sans"/>
                <a:cs typeface="Open Sans"/>
                <a:sym typeface="Open Sans"/>
              </a:rPr>
              <a:t>Preorale fase</a:t>
            </a:r>
          </a:p>
        </p:txBody>
      </p:sp>
      <p:sp>
        <p:nvSpPr>
          <p:cNvPr id="11" name="TextBox 11"/>
          <p:cNvSpPr txBox="1"/>
          <p:nvPr/>
        </p:nvSpPr>
        <p:spPr>
          <a:xfrm>
            <a:off x="7830707" y="2838863"/>
            <a:ext cx="1431160" cy="629204"/>
          </a:xfrm>
          <a:prstGeom prst="rect">
            <a:avLst/>
          </a:prstGeom>
        </p:spPr>
        <p:txBody>
          <a:bodyPr lIns="0" tIns="0" rIns="0" bIns="0" rtlCol="0" anchor="t">
            <a:spAutoFit/>
          </a:bodyPr>
          <a:lstStyle/>
          <a:p>
            <a:pPr algn="l">
              <a:lnSpc>
                <a:spcPts val="2566"/>
              </a:lnSpc>
            </a:pPr>
            <a:r>
              <a:rPr lang="en-US" sz="1833">
                <a:solidFill>
                  <a:srgbClr val="000000"/>
                </a:solidFill>
                <a:latin typeface="Open Sans"/>
                <a:ea typeface="Open Sans"/>
                <a:cs typeface="Open Sans"/>
                <a:sym typeface="Open Sans"/>
              </a:rPr>
              <a:t>2. Orale fase</a:t>
            </a:r>
          </a:p>
        </p:txBody>
      </p:sp>
      <p:sp>
        <p:nvSpPr>
          <p:cNvPr id="12" name="TextBox 12"/>
          <p:cNvSpPr txBox="1"/>
          <p:nvPr/>
        </p:nvSpPr>
        <p:spPr>
          <a:xfrm>
            <a:off x="7830707" y="3256022"/>
            <a:ext cx="2219180" cy="305604"/>
          </a:xfrm>
          <a:prstGeom prst="rect">
            <a:avLst/>
          </a:prstGeom>
        </p:spPr>
        <p:txBody>
          <a:bodyPr lIns="0" tIns="0" rIns="0" bIns="0" rtlCol="0" anchor="t">
            <a:spAutoFit/>
          </a:bodyPr>
          <a:lstStyle/>
          <a:p>
            <a:pPr algn="l">
              <a:lnSpc>
                <a:spcPts val="2566"/>
              </a:lnSpc>
            </a:pPr>
            <a:r>
              <a:rPr lang="en-US" sz="1833">
                <a:solidFill>
                  <a:srgbClr val="000000"/>
                </a:solidFill>
                <a:latin typeface="Open Sans"/>
                <a:ea typeface="Open Sans"/>
                <a:cs typeface="Open Sans"/>
                <a:sym typeface="Open Sans"/>
              </a:rPr>
              <a:t>3. Faryngale fase</a:t>
            </a:r>
          </a:p>
        </p:txBody>
      </p:sp>
      <p:sp>
        <p:nvSpPr>
          <p:cNvPr id="13" name="TextBox 13"/>
          <p:cNvSpPr txBox="1"/>
          <p:nvPr/>
        </p:nvSpPr>
        <p:spPr>
          <a:xfrm>
            <a:off x="7830707" y="3629025"/>
            <a:ext cx="1687471" cy="305604"/>
          </a:xfrm>
          <a:prstGeom prst="rect">
            <a:avLst/>
          </a:prstGeom>
        </p:spPr>
        <p:txBody>
          <a:bodyPr lIns="0" tIns="0" rIns="0" bIns="0" rtlCol="0" anchor="t">
            <a:spAutoFit/>
          </a:bodyPr>
          <a:lstStyle/>
          <a:p>
            <a:pPr algn="l">
              <a:lnSpc>
                <a:spcPts val="2566"/>
              </a:lnSpc>
            </a:pPr>
            <a:r>
              <a:rPr lang="en-US" sz="1833">
                <a:solidFill>
                  <a:srgbClr val="000000"/>
                </a:solidFill>
                <a:latin typeface="Open Sans"/>
                <a:ea typeface="Open Sans"/>
                <a:cs typeface="Open Sans"/>
                <a:sym typeface="Open Sans"/>
              </a:rPr>
              <a:t>4. øsofage fase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1253126" y="594732"/>
            <a:ext cx="6720468" cy="6720468"/>
          </a:xfrm>
          <a:custGeom>
            <a:avLst/>
            <a:gdLst/>
            <a:ahLst/>
            <a:cxnLst/>
            <a:rect l="l" t="t" r="r" b="b"/>
            <a:pathLst>
              <a:path w="6720468" h="6720468">
                <a:moveTo>
                  <a:pt x="0" y="0"/>
                </a:moveTo>
                <a:lnTo>
                  <a:pt x="6720468" y="0"/>
                </a:lnTo>
                <a:lnTo>
                  <a:pt x="6720468" y="6720468"/>
                </a:lnTo>
                <a:lnTo>
                  <a:pt x="0" y="6720468"/>
                </a:lnTo>
                <a:lnTo>
                  <a:pt x="0" y="0"/>
                </a:lnTo>
                <a:close/>
              </a:path>
            </a:pathLst>
          </a:custGeom>
          <a:blipFill>
            <a:blip r:embed="rId2"/>
            <a:stretch>
              <a:fillRect/>
            </a:stretch>
          </a:blipFill>
        </p:spPr>
        <p:txBody>
          <a:bodyPr/>
          <a:lstStyle/>
          <a:p>
            <a:endParaRPr lang="nb-NO"/>
          </a:p>
        </p:txBody>
      </p:sp>
      <p:sp>
        <p:nvSpPr>
          <p:cNvPr id="3" name="Freeform 3"/>
          <p:cNvSpPr/>
          <p:nvPr/>
        </p:nvSpPr>
        <p:spPr>
          <a:xfrm>
            <a:off x="3824167" y="3131262"/>
            <a:ext cx="1367883" cy="1367883"/>
          </a:xfrm>
          <a:custGeom>
            <a:avLst/>
            <a:gdLst/>
            <a:ahLst/>
            <a:cxnLst/>
            <a:rect l="l" t="t" r="r" b="b"/>
            <a:pathLst>
              <a:path w="1367883" h="1367883">
                <a:moveTo>
                  <a:pt x="0" y="0"/>
                </a:moveTo>
                <a:lnTo>
                  <a:pt x="1367883" y="0"/>
                </a:lnTo>
                <a:lnTo>
                  <a:pt x="1367883" y="1367883"/>
                </a:lnTo>
                <a:lnTo>
                  <a:pt x="0" y="13678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grpSp>
        <p:nvGrpSpPr>
          <p:cNvPr id="4" name="Group 4"/>
          <p:cNvGrpSpPr/>
          <p:nvPr/>
        </p:nvGrpSpPr>
        <p:grpSpPr>
          <a:xfrm>
            <a:off x="5463068" y="146126"/>
            <a:ext cx="4290532" cy="950809"/>
            <a:chOff x="0" y="0"/>
            <a:chExt cx="2040982" cy="452295"/>
          </a:xfrm>
        </p:grpSpPr>
        <p:sp>
          <p:nvSpPr>
            <p:cNvPr id="5" name="Freeform 5"/>
            <p:cNvSpPr/>
            <p:nvPr/>
          </p:nvSpPr>
          <p:spPr>
            <a:xfrm>
              <a:off x="0" y="0"/>
              <a:ext cx="2040982" cy="452295"/>
            </a:xfrm>
            <a:custGeom>
              <a:avLst/>
              <a:gdLst/>
              <a:ahLst/>
              <a:cxnLst/>
              <a:rect l="l" t="t" r="r" b="b"/>
              <a:pathLst>
                <a:path w="2040982" h="452295">
                  <a:moveTo>
                    <a:pt x="0" y="0"/>
                  </a:moveTo>
                  <a:lnTo>
                    <a:pt x="2040982" y="0"/>
                  </a:lnTo>
                  <a:lnTo>
                    <a:pt x="2040982" y="452295"/>
                  </a:lnTo>
                  <a:lnTo>
                    <a:pt x="0" y="452295"/>
                  </a:lnTo>
                  <a:close/>
                </a:path>
              </a:pathLst>
            </a:custGeom>
            <a:solidFill>
              <a:srgbClr val="EF7111"/>
            </a:solidFill>
          </p:spPr>
          <p:txBody>
            <a:bodyPr/>
            <a:lstStyle/>
            <a:p>
              <a:endParaRPr lang="nb-NO"/>
            </a:p>
          </p:txBody>
        </p:sp>
      </p:grpSp>
      <p:grpSp>
        <p:nvGrpSpPr>
          <p:cNvPr id="6" name="Group 6"/>
          <p:cNvGrpSpPr/>
          <p:nvPr/>
        </p:nvGrpSpPr>
        <p:grpSpPr>
          <a:xfrm>
            <a:off x="1253126" y="0"/>
            <a:ext cx="3572955" cy="2470900"/>
            <a:chOff x="0" y="0"/>
            <a:chExt cx="4763940" cy="3294534"/>
          </a:xfrm>
        </p:grpSpPr>
        <p:sp>
          <p:nvSpPr>
            <p:cNvPr id="7" name="TextBox 7"/>
            <p:cNvSpPr txBox="1"/>
            <p:nvPr/>
          </p:nvSpPr>
          <p:spPr>
            <a:xfrm>
              <a:off x="0" y="28575"/>
              <a:ext cx="4763940" cy="778378"/>
            </a:xfrm>
            <a:prstGeom prst="rect">
              <a:avLst/>
            </a:prstGeom>
          </p:spPr>
          <p:txBody>
            <a:bodyPr lIns="0" tIns="0" rIns="0" bIns="0" rtlCol="0" anchor="t">
              <a:spAutoFit/>
            </a:bodyPr>
            <a:lstStyle/>
            <a:p>
              <a:pPr algn="l">
                <a:lnSpc>
                  <a:spcPts val="4400"/>
                </a:lnSpc>
              </a:pPr>
              <a:r>
                <a:rPr lang="en-US" sz="4000">
                  <a:solidFill>
                    <a:srgbClr val="5E4534"/>
                  </a:solidFill>
                  <a:latin typeface="HK Grotesk Bold"/>
                  <a:ea typeface="HK Grotesk Bold"/>
                  <a:cs typeface="HK Grotesk Bold"/>
                  <a:sym typeface="HK Grotesk Bold"/>
                </a:rPr>
                <a:t>7 sanser</a:t>
              </a:r>
            </a:p>
          </p:txBody>
        </p:sp>
        <p:sp>
          <p:nvSpPr>
            <p:cNvPr id="8" name="TextBox 8"/>
            <p:cNvSpPr txBox="1"/>
            <p:nvPr/>
          </p:nvSpPr>
          <p:spPr>
            <a:xfrm>
              <a:off x="0" y="1522259"/>
              <a:ext cx="4763940" cy="256709"/>
            </a:xfrm>
            <a:prstGeom prst="rect">
              <a:avLst/>
            </a:prstGeom>
          </p:spPr>
          <p:txBody>
            <a:bodyPr lIns="0" tIns="0" rIns="0" bIns="0" rtlCol="0" anchor="t">
              <a:spAutoFit/>
            </a:bodyPr>
            <a:lstStyle/>
            <a:p>
              <a:pPr algn="l">
                <a:lnSpc>
                  <a:spcPts val="1594"/>
                </a:lnSpc>
              </a:pPr>
              <a:endParaRPr/>
            </a:p>
          </p:txBody>
        </p:sp>
        <p:sp>
          <p:nvSpPr>
            <p:cNvPr id="9" name="TextBox 9"/>
            <p:cNvSpPr txBox="1"/>
            <p:nvPr/>
          </p:nvSpPr>
          <p:spPr>
            <a:xfrm>
              <a:off x="0" y="3037824"/>
              <a:ext cx="4763940" cy="256709"/>
            </a:xfrm>
            <a:prstGeom prst="rect">
              <a:avLst/>
            </a:prstGeom>
          </p:spPr>
          <p:txBody>
            <a:bodyPr lIns="0" tIns="0" rIns="0" bIns="0" rtlCol="0" anchor="t">
              <a:spAutoFit/>
            </a:bodyPr>
            <a:lstStyle/>
            <a:p>
              <a:pPr algn="l">
                <a:lnSpc>
                  <a:spcPts val="1594"/>
                </a:lnSpc>
              </a:pPr>
              <a:endParaRPr/>
            </a:p>
          </p:txBody>
        </p:sp>
      </p:grpSp>
      <p:sp>
        <p:nvSpPr>
          <p:cNvPr id="10" name="Freeform 10"/>
          <p:cNvSpPr/>
          <p:nvPr/>
        </p:nvSpPr>
        <p:spPr>
          <a:xfrm>
            <a:off x="4826081" y="4973579"/>
            <a:ext cx="2585149" cy="2611262"/>
          </a:xfrm>
          <a:custGeom>
            <a:avLst/>
            <a:gdLst/>
            <a:ahLst/>
            <a:cxnLst/>
            <a:rect l="l" t="t" r="r" b="b"/>
            <a:pathLst>
              <a:path w="2585149" h="2611262">
                <a:moveTo>
                  <a:pt x="0" y="0"/>
                </a:moveTo>
                <a:lnTo>
                  <a:pt x="2585149" y="0"/>
                </a:lnTo>
                <a:lnTo>
                  <a:pt x="2585149" y="2611262"/>
                </a:lnTo>
                <a:lnTo>
                  <a:pt x="0" y="26112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11" name="TextBox 11"/>
          <p:cNvSpPr txBox="1"/>
          <p:nvPr/>
        </p:nvSpPr>
        <p:spPr>
          <a:xfrm>
            <a:off x="7321004" y="2442325"/>
            <a:ext cx="2219180" cy="305604"/>
          </a:xfrm>
          <a:prstGeom prst="rect">
            <a:avLst/>
          </a:prstGeom>
        </p:spPr>
        <p:txBody>
          <a:bodyPr lIns="0" tIns="0" rIns="0" bIns="0" rtlCol="0" anchor="t">
            <a:spAutoFit/>
          </a:bodyPr>
          <a:lstStyle/>
          <a:p>
            <a:pPr algn="l">
              <a:lnSpc>
                <a:spcPts val="2566"/>
              </a:lnSpc>
            </a:pPr>
            <a:r>
              <a:rPr lang="en-US" sz="1833">
                <a:solidFill>
                  <a:srgbClr val="000000"/>
                </a:solidFill>
                <a:latin typeface="Open Sans"/>
                <a:ea typeface="Open Sans"/>
                <a:cs typeface="Open Sans"/>
                <a:sym typeface="Open Sans"/>
              </a:rPr>
              <a:t>Lukt</a:t>
            </a:r>
          </a:p>
        </p:txBody>
      </p:sp>
      <p:sp>
        <p:nvSpPr>
          <p:cNvPr id="12" name="TextBox 12"/>
          <p:cNvSpPr txBox="1"/>
          <p:nvPr/>
        </p:nvSpPr>
        <p:spPr>
          <a:xfrm>
            <a:off x="7764265" y="4506230"/>
            <a:ext cx="2219180" cy="305604"/>
          </a:xfrm>
          <a:prstGeom prst="rect">
            <a:avLst/>
          </a:prstGeom>
        </p:spPr>
        <p:txBody>
          <a:bodyPr lIns="0" tIns="0" rIns="0" bIns="0" rtlCol="0" anchor="t">
            <a:spAutoFit/>
          </a:bodyPr>
          <a:lstStyle/>
          <a:p>
            <a:pPr algn="l">
              <a:lnSpc>
                <a:spcPts val="2566"/>
              </a:lnSpc>
            </a:pPr>
            <a:r>
              <a:rPr lang="en-US" sz="1833">
                <a:solidFill>
                  <a:srgbClr val="000000"/>
                </a:solidFill>
                <a:latin typeface="Open Sans"/>
                <a:ea typeface="Open Sans"/>
                <a:cs typeface="Open Sans"/>
                <a:sym typeface="Open Sans"/>
              </a:rPr>
              <a:t>Smak</a:t>
            </a:r>
          </a:p>
        </p:txBody>
      </p:sp>
      <p:sp>
        <p:nvSpPr>
          <p:cNvPr id="13" name="TextBox 13"/>
          <p:cNvSpPr txBox="1"/>
          <p:nvPr/>
        </p:nvSpPr>
        <p:spPr>
          <a:xfrm>
            <a:off x="6426118" y="6278076"/>
            <a:ext cx="2219180" cy="305604"/>
          </a:xfrm>
          <a:prstGeom prst="rect">
            <a:avLst/>
          </a:prstGeom>
        </p:spPr>
        <p:txBody>
          <a:bodyPr lIns="0" tIns="0" rIns="0" bIns="0" rtlCol="0" anchor="t">
            <a:spAutoFit/>
          </a:bodyPr>
          <a:lstStyle/>
          <a:p>
            <a:pPr algn="l">
              <a:lnSpc>
                <a:spcPts val="2566"/>
              </a:lnSpc>
            </a:pPr>
            <a:r>
              <a:rPr lang="en-US" sz="1833">
                <a:solidFill>
                  <a:srgbClr val="000000"/>
                </a:solidFill>
                <a:latin typeface="Open Sans"/>
                <a:ea typeface="Open Sans"/>
                <a:cs typeface="Open Sans"/>
                <a:sym typeface="Open Sans"/>
              </a:rPr>
              <a:t>Syn</a:t>
            </a:r>
          </a:p>
        </p:txBody>
      </p:sp>
      <p:sp>
        <p:nvSpPr>
          <p:cNvPr id="14" name="TextBox 14"/>
          <p:cNvSpPr txBox="1"/>
          <p:nvPr/>
        </p:nvSpPr>
        <p:spPr>
          <a:xfrm>
            <a:off x="1831816" y="6416590"/>
            <a:ext cx="2219180" cy="305604"/>
          </a:xfrm>
          <a:prstGeom prst="rect">
            <a:avLst/>
          </a:prstGeom>
        </p:spPr>
        <p:txBody>
          <a:bodyPr lIns="0" tIns="0" rIns="0" bIns="0" rtlCol="0" anchor="t">
            <a:spAutoFit/>
          </a:bodyPr>
          <a:lstStyle/>
          <a:p>
            <a:pPr algn="l">
              <a:lnSpc>
                <a:spcPts val="2566"/>
              </a:lnSpc>
            </a:pPr>
            <a:r>
              <a:rPr lang="en-US" sz="1833">
                <a:solidFill>
                  <a:srgbClr val="000000"/>
                </a:solidFill>
                <a:latin typeface="Open Sans"/>
                <a:ea typeface="Open Sans"/>
                <a:cs typeface="Open Sans"/>
                <a:sym typeface="Open Sans"/>
              </a:rPr>
              <a:t>Balanse</a:t>
            </a:r>
          </a:p>
        </p:txBody>
      </p:sp>
      <p:sp>
        <p:nvSpPr>
          <p:cNvPr id="15" name="TextBox 15"/>
          <p:cNvSpPr txBox="1"/>
          <p:nvPr/>
        </p:nvSpPr>
        <p:spPr>
          <a:xfrm>
            <a:off x="722226" y="4644745"/>
            <a:ext cx="2219180" cy="629204"/>
          </a:xfrm>
          <a:prstGeom prst="rect">
            <a:avLst/>
          </a:prstGeom>
        </p:spPr>
        <p:txBody>
          <a:bodyPr lIns="0" tIns="0" rIns="0" bIns="0" rtlCol="0" anchor="t">
            <a:spAutoFit/>
          </a:bodyPr>
          <a:lstStyle/>
          <a:p>
            <a:pPr algn="l">
              <a:lnSpc>
                <a:spcPts val="2566"/>
              </a:lnSpc>
            </a:pPr>
            <a:r>
              <a:rPr lang="en-US" sz="1833">
                <a:solidFill>
                  <a:srgbClr val="000000"/>
                </a:solidFill>
                <a:latin typeface="Open Sans"/>
                <a:ea typeface="Open Sans"/>
                <a:cs typeface="Open Sans"/>
                <a:sym typeface="Open Sans"/>
              </a:rPr>
              <a:t>Muskel </a:t>
            </a:r>
          </a:p>
          <a:p>
            <a:pPr algn="l">
              <a:lnSpc>
                <a:spcPts val="2566"/>
              </a:lnSpc>
            </a:pPr>
            <a:r>
              <a:rPr lang="en-US" sz="1833">
                <a:solidFill>
                  <a:srgbClr val="000000"/>
                </a:solidFill>
                <a:latin typeface="Open Sans"/>
                <a:ea typeface="Open Sans"/>
                <a:cs typeface="Open Sans"/>
                <a:sym typeface="Open Sans"/>
              </a:rPr>
              <a:t>og ledd</a:t>
            </a:r>
          </a:p>
        </p:txBody>
      </p:sp>
      <p:sp>
        <p:nvSpPr>
          <p:cNvPr id="16" name="TextBox 16"/>
          <p:cNvSpPr txBox="1"/>
          <p:nvPr/>
        </p:nvSpPr>
        <p:spPr>
          <a:xfrm>
            <a:off x="1074706" y="2303811"/>
            <a:ext cx="2219180" cy="305604"/>
          </a:xfrm>
          <a:prstGeom prst="rect">
            <a:avLst/>
          </a:prstGeom>
        </p:spPr>
        <p:txBody>
          <a:bodyPr lIns="0" tIns="0" rIns="0" bIns="0" rtlCol="0" anchor="t">
            <a:spAutoFit/>
          </a:bodyPr>
          <a:lstStyle/>
          <a:p>
            <a:pPr algn="l">
              <a:lnSpc>
                <a:spcPts val="2566"/>
              </a:lnSpc>
            </a:pPr>
            <a:r>
              <a:rPr lang="en-US" sz="1833">
                <a:solidFill>
                  <a:srgbClr val="000000"/>
                </a:solidFill>
                <a:latin typeface="Open Sans"/>
                <a:ea typeface="Open Sans"/>
                <a:cs typeface="Open Sans"/>
                <a:sym typeface="Open Sans"/>
              </a:rPr>
              <a:t>Balanse</a:t>
            </a:r>
          </a:p>
        </p:txBody>
      </p:sp>
      <p:sp>
        <p:nvSpPr>
          <p:cNvPr id="17" name="TextBox 17"/>
          <p:cNvSpPr txBox="1"/>
          <p:nvPr/>
        </p:nvSpPr>
        <p:spPr>
          <a:xfrm>
            <a:off x="5192050" y="1068361"/>
            <a:ext cx="2219180" cy="305604"/>
          </a:xfrm>
          <a:prstGeom prst="rect">
            <a:avLst/>
          </a:prstGeom>
        </p:spPr>
        <p:txBody>
          <a:bodyPr lIns="0" tIns="0" rIns="0" bIns="0" rtlCol="0" anchor="t">
            <a:spAutoFit/>
          </a:bodyPr>
          <a:lstStyle/>
          <a:p>
            <a:pPr algn="l">
              <a:lnSpc>
                <a:spcPts val="2566"/>
              </a:lnSpc>
            </a:pPr>
            <a:r>
              <a:rPr lang="en-US" sz="1833">
                <a:solidFill>
                  <a:srgbClr val="000000"/>
                </a:solidFill>
                <a:latin typeface="Open Sans"/>
                <a:ea typeface="Open Sans"/>
                <a:cs typeface="Open Sans"/>
                <a:sym typeface="Open Sans"/>
              </a:rPr>
              <a:t>Hørsel</a:t>
            </a:r>
          </a:p>
        </p:txBody>
      </p:sp>
      <p:sp>
        <p:nvSpPr>
          <p:cNvPr id="18" name="TextBox 18"/>
          <p:cNvSpPr txBox="1"/>
          <p:nvPr/>
        </p:nvSpPr>
        <p:spPr>
          <a:xfrm>
            <a:off x="5463068" y="108026"/>
            <a:ext cx="4145280" cy="935311"/>
          </a:xfrm>
          <a:prstGeom prst="rect">
            <a:avLst/>
          </a:prstGeom>
        </p:spPr>
        <p:txBody>
          <a:bodyPr lIns="0" tIns="0" rIns="0" bIns="0" rtlCol="0" anchor="t">
            <a:spAutoFit/>
          </a:bodyPr>
          <a:lstStyle/>
          <a:p>
            <a:pPr algn="ctr">
              <a:lnSpc>
                <a:spcPts val="2522"/>
              </a:lnSpc>
              <a:spcBef>
                <a:spcPct val="0"/>
              </a:spcBef>
            </a:pPr>
            <a:r>
              <a:rPr lang="en-US" sz="1801" b="1">
                <a:solidFill>
                  <a:srgbClr val="FFFFFF"/>
                </a:solidFill>
                <a:latin typeface="HK Grotesk Bold"/>
                <a:ea typeface="HK Grotesk Bold"/>
                <a:cs typeface="HK Grotesk Bold"/>
                <a:sym typeface="HK Grotesk Bold"/>
              </a:rPr>
              <a:t>Omkring 70 prosent av alle stimuli og sanseinntrykk vi oppfatter i løpet av en dag skjer gjennom syns sansen.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0" y="914400"/>
            <a:ext cx="9753600" cy="548639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6710" r="-6710"/>
            </a:stretch>
          </a:blipFill>
        </p:spPr>
        <p:txBody>
          <a:bodyPr/>
          <a:lstStyle/>
          <a:p>
            <a:endParaRPr lang="nb-NO"/>
          </a:p>
        </p:txBody>
      </p:sp>
      <p:grpSp>
        <p:nvGrpSpPr>
          <p:cNvPr id="3" name="Group 3"/>
          <p:cNvGrpSpPr/>
          <p:nvPr/>
        </p:nvGrpSpPr>
        <p:grpSpPr>
          <a:xfrm>
            <a:off x="548640" y="1454552"/>
            <a:ext cx="3572955" cy="3025315"/>
            <a:chOff x="0" y="0"/>
            <a:chExt cx="4763940" cy="4033753"/>
          </a:xfrm>
        </p:grpSpPr>
        <p:sp>
          <p:nvSpPr>
            <p:cNvPr id="4" name="TextBox 4"/>
            <p:cNvSpPr txBox="1"/>
            <p:nvPr/>
          </p:nvSpPr>
          <p:spPr>
            <a:xfrm>
              <a:off x="0" y="28575"/>
              <a:ext cx="4763940" cy="1517598"/>
            </a:xfrm>
            <a:prstGeom prst="rect">
              <a:avLst/>
            </a:prstGeom>
          </p:spPr>
          <p:txBody>
            <a:bodyPr lIns="0" tIns="0" rIns="0" bIns="0" rtlCol="0" anchor="t">
              <a:spAutoFit/>
            </a:bodyPr>
            <a:lstStyle/>
            <a:p>
              <a:pPr algn="l">
                <a:lnSpc>
                  <a:spcPts val="4400"/>
                </a:lnSpc>
              </a:pPr>
              <a:r>
                <a:rPr lang="en-US" sz="4000">
                  <a:solidFill>
                    <a:srgbClr val="5E4534"/>
                  </a:solidFill>
                  <a:latin typeface="HK Grotesk Bold"/>
                  <a:ea typeface="HK Grotesk Bold"/>
                  <a:cs typeface="HK Grotesk Bold"/>
                  <a:sym typeface="HK Grotesk Bold"/>
                </a:rPr>
                <a:t> Årsak til dysfagi.</a:t>
              </a:r>
            </a:p>
          </p:txBody>
        </p:sp>
        <p:sp>
          <p:nvSpPr>
            <p:cNvPr id="5" name="TextBox 5"/>
            <p:cNvSpPr txBox="1"/>
            <p:nvPr/>
          </p:nvSpPr>
          <p:spPr>
            <a:xfrm>
              <a:off x="0" y="2261479"/>
              <a:ext cx="4763940" cy="256709"/>
            </a:xfrm>
            <a:prstGeom prst="rect">
              <a:avLst/>
            </a:prstGeom>
          </p:spPr>
          <p:txBody>
            <a:bodyPr lIns="0" tIns="0" rIns="0" bIns="0" rtlCol="0" anchor="t">
              <a:spAutoFit/>
            </a:bodyPr>
            <a:lstStyle/>
            <a:p>
              <a:pPr algn="l">
                <a:lnSpc>
                  <a:spcPts val="1594"/>
                </a:lnSpc>
              </a:pPr>
              <a:endParaRPr/>
            </a:p>
          </p:txBody>
        </p:sp>
        <p:sp>
          <p:nvSpPr>
            <p:cNvPr id="6" name="TextBox 6"/>
            <p:cNvSpPr txBox="1"/>
            <p:nvPr/>
          </p:nvSpPr>
          <p:spPr>
            <a:xfrm>
              <a:off x="0" y="3777044"/>
              <a:ext cx="4763940" cy="256709"/>
            </a:xfrm>
            <a:prstGeom prst="rect">
              <a:avLst/>
            </a:prstGeom>
          </p:spPr>
          <p:txBody>
            <a:bodyPr lIns="0" tIns="0" rIns="0" bIns="0" rtlCol="0" anchor="t">
              <a:spAutoFit/>
            </a:bodyPr>
            <a:lstStyle/>
            <a:p>
              <a:pPr algn="l">
                <a:lnSpc>
                  <a:spcPts val="1594"/>
                </a:lnSpc>
              </a:pPr>
              <a:endParaRPr/>
            </a:p>
          </p:txBody>
        </p:sp>
      </p:grpSp>
      <p:sp>
        <p:nvSpPr>
          <p:cNvPr id="7" name="Freeform 7"/>
          <p:cNvSpPr/>
          <p:nvPr/>
        </p:nvSpPr>
        <p:spPr>
          <a:xfrm>
            <a:off x="4433407" y="1081036"/>
            <a:ext cx="4627806" cy="4627806"/>
          </a:xfrm>
          <a:custGeom>
            <a:avLst/>
            <a:gdLst/>
            <a:ahLst/>
            <a:cxnLst/>
            <a:rect l="l" t="t" r="r" b="b"/>
            <a:pathLst>
              <a:path w="4627806" h="4627806">
                <a:moveTo>
                  <a:pt x="0" y="0"/>
                </a:moveTo>
                <a:lnTo>
                  <a:pt x="4627806" y="0"/>
                </a:lnTo>
                <a:lnTo>
                  <a:pt x="4627806" y="4627806"/>
                </a:lnTo>
                <a:lnTo>
                  <a:pt x="0" y="4627806"/>
                </a:lnTo>
                <a:lnTo>
                  <a:pt x="0" y="0"/>
                </a:lnTo>
                <a:close/>
              </a:path>
            </a:pathLst>
          </a:custGeom>
          <a:blipFill>
            <a:blip r:embed="rId3"/>
            <a:stretch>
              <a:fillRect/>
            </a:stretch>
          </a:blipFill>
        </p:spPr>
        <p:txBody>
          <a:bodyPr/>
          <a:lstStyle/>
          <a:p>
            <a:endParaRPr lang="nb-NO"/>
          </a:p>
        </p:txBody>
      </p:sp>
      <p:sp>
        <p:nvSpPr>
          <p:cNvPr id="8" name="Freeform 8"/>
          <p:cNvSpPr/>
          <p:nvPr/>
        </p:nvSpPr>
        <p:spPr>
          <a:xfrm>
            <a:off x="7371816" y="5708842"/>
            <a:ext cx="2146363" cy="475830"/>
          </a:xfrm>
          <a:custGeom>
            <a:avLst/>
            <a:gdLst/>
            <a:ahLst/>
            <a:cxnLst/>
            <a:rect l="l" t="t" r="r" b="b"/>
            <a:pathLst>
              <a:path w="2146363" h="475830">
                <a:moveTo>
                  <a:pt x="0" y="0"/>
                </a:moveTo>
                <a:lnTo>
                  <a:pt x="2146363" y="0"/>
                </a:lnTo>
                <a:lnTo>
                  <a:pt x="2146363" y="475830"/>
                </a:lnTo>
                <a:lnTo>
                  <a:pt x="0" y="475830"/>
                </a:lnTo>
                <a:lnTo>
                  <a:pt x="0" y="0"/>
                </a:lnTo>
                <a:close/>
              </a:path>
            </a:pathLst>
          </a:custGeom>
          <a:blipFill>
            <a:blip r:embed="rId4"/>
            <a:stretch>
              <a:fillRect t="-1873" b="-1873"/>
            </a:stretch>
          </a:blipFill>
        </p:spPr>
        <p:txBody>
          <a:bodyPr/>
          <a:lstStyle/>
          <a:p>
            <a:endParaRPr lang="nb-NO"/>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3122283" y="1314509"/>
            <a:ext cx="3509034" cy="2690260"/>
          </a:xfrm>
          <a:custGeom>
            <a:avLst/>
            <a:gdLst/>
            <a:ahLst/>
            <a:cxnLst/>
            <a:rect l="l" t="t" r="r" b="b"/>
            <a:pathLst>
              <a:path w="3509034" h="2690260">
                <a:moveTo>
                  <a:pt x="0" y="0"/>
                </a:moveTo>
                <a:lnTo>
                  <a:pt x="3509034" y="0"/>
                </a:lnTo>
                <a:lnTo>
                  <a:pt x="3509034" y="2690259"/>
                </a:lnTo>
                <a:lnTo>
                  <a:pt x="0" y="2690259"/>
                </a:lnTo>
                <a:lnTo>
                  <a:pt x="0" y="0"/>
                </a:lnTo>
                <a:close/>
              </a:path>
            </a:pathLst>
          </a:custGeom>
          <a:blipFill>
            <a:blip r:embed="rId2"/>
            <a:stretch>
              <a:fillRect/>
            </a:stretch>
          </a:blipFill>
        </p:spPr>
        <p:txBody>
          <a:bodyPr/>
          <a:lstStyle/>
          <a:p>
            <a:endParaRPr lang="nb-NO"/>
          </a:p>
        </p:txBody>
      </p:sp>
      <p:sp>
        <p:nvSpPr>
          <p:cNvPr id="3" name="Freeform 3"/>
          <p:cNvSpPr/>
          <p:nvPr/>
        </p:nvSpPr>
        <p:spPr>
          <a:xfrm>
            <a:off x="5926688" y="1238938"/>
            <a:ext cx="3509034" cy="2690260"/>
          </a:xfrm>
          <a:custGeom>
            <a:avLst/>
            <a:gdLst/>
            <a:ahLst/>
            <a:cxnLst/>
            <a:rect l="l" t="t" r="r" b="b"/>
            <a:pathLst>
              <a:path w="3509034" h="2690260">
                <a:moveTo>
                  <a:pt x="0" y="0"/>
                </a:moveTo>
                <a:lnTo>
                  <a:pt x="3509034" y="0"/>
                </a:lnTo>
                <a:lnTo>
                  <a:pt x="3509034" y="2690259"/>
                </a:lnTo>
                <a:lnTo>
                  <a:pt x="0" y="2690259"/>
                </a:lnTo>
                <a:lnTo>
                  <a:pt x="0" y="0"/>
                </a:lnTo>
                <a:close/>
              </a:path>
            </a:pathLst>
          </a:custGeom>
          <a:blipFill>
            <a:blip r:embed="rId3"/>
            <a:stretch>
              <a:fillRect/>
            </a:stretch>
          </a:blipFill>
        </p:spPr>
        <p:txBody>
          <a:bodyPr/>
          <a:lstStyle/>
          <a:p>
            <a:endParaRPr lang="nb-NO"/>
          </a:p>
        </p:txBody>
      </p:sp>
      <p:sp>
        <p:nvSpPr>
          <p:cNvPr id="4" name="Freeform 4"/>
          <p:cNvSpPr/>
          <p:nvPr/>
        </p:nvSpPr>
        <p:spPr>
          <a:xfrm>
            <a:off x="3402908" y="4002158"/>
            <a:ext cx="3228409" cy="2475113"/>
          </a:xfrm>
          <a:custGeom>
            <a:avLst/>
            <a:gdLst/>
            <a:ahLst/>
            <a:cxnLst/>
            <a:rect l="l" t="t" r="r" b="b"/>
            <a:pathLst>
              <a:path w="3228409" h="2475113">
                <a:moveTo>
                  <a:pt x="0" y="0"/>
                </a:moveTo>
                <a:lnTo>
                  <a:pt x="3228409" y="0"/>
                </a:lnTo>
                <a:lnTo>
                  <a:pt x="3228409" y="2475113"/>
                </a:lnTo>
                <a:lnTo>
                  <a:pt x="0" y="2475113"/>
                </a:lnTo>
                <a:lnTo>
                  <a:pt x="0" y="0"/>
                </a:lnTo>
                <a:close/>
              </a:path>
            </a:pathLst>
          </a:custGeom>
          <a:blipFill>
            <a:blip r:embed="rId4"/>
            <a:stretch>
              <a:fillRect/>
            </a:stretch>
          </a:blipFill>
        </p:spPr>
        <p:txBody>
          <a:bodyPr/>
          <a:lstStyle/>
          <a:p>
            <a:endParaRPr lang="nb-NO"/>
          </a:p>
        </p:txBody>
      </p:sp>
      <p:sp>
        <p:nvSpPr>
          <p:cNvPr id="5" name="Freeform 5"/>
          <p:cNvSpPr/>
          <p:nvPr/>
        </p:nvSpPr>
        <p:spPr>
          <a:xfrm>
            <a:off x="415225" y="1314509"/>
            <a:ext cx="3311893" cy="2539118"/>
          </a:xfrm>
          <a:custGeom>
            <a:avLst/>
            <a:gdLst/>
            <a:ahLst/>
            <a:cxnLst/>
            <a:rect l="l" t="t" r="r" b="b"/>
            <a:pathLst>
              <a:path w="3311893" h="2539118">
                <a:moveTo>
                  <a:pt x="0" y="0"/>
                </a:moveTo>
                <a:lnTo>
                  <a:pt x="3311892" y="0"/>
                </a:lnTo>
                <a:lnTo>
                  <a:pt x="3311892" y="2539117"/>
                </a:lnTo>
                <a:lnTo>
                  <a:pt x="0" y="2539117"/>
                </a:lnTo>
                <a:lnTo>
                  <a:pt x="0" y="0"/>
                </a:lnTo>
                <a:close/>
              </a:path>
            </a:pathLst>
          </a:custGeom>
          <a:blipFill>
            <a:blip r:embed="rId5"/>
            <a:stretch>
              <a:fillRect/>
            </a:stretch>
          </a:blipFill>
        </p:spPr>
        <p:txBody>
          <a:bodyPr/>
          <a:lstStyle/>
          <a:p>
            <a:endParaRPr lang="nb-NO"/>
          </a:p>
        </p:txBody>
      </p:sp>
      <p:sp>
        <p:nvSpPr>
          <p:cNvPr id="6" name="Freeform 6"/>
          <p:cNvSpPr/>
          <p:nvPr/>
        </p:nvSpPr>
        <p:spPr>
          <a:xfrm>
            <a:off x="7371816" y="5614245"/>
            <a:ext cx="2146363" cy="475830"/>
          </a:xfrm>
          <a:custGeom>
            <a:avLst/>
            <a:gdLst/>
            <a:ahLst/>
            <a:cxnLst/>
            <a:rect l="l" t="t" r="r" b="b"/>
            <a:pathLst>
              <a:path w="2146363" h="475830">
                <a:moveTo>
                  <a:pt x="0" y="0"/>
                </a:moveTo>
                <a:lnTo>
                  <a:pt x="2146363" y="0"/>
                </a:lnTo>
                <a:lnTo>
                  <a:pt x="2146363" y="475830"/>
                </a:lnTo>
                <a:lnTo>
                  <a:pt x="0" y="475830"/>
                </a:lnTo>
                <a:lnTo>
                  <a:pt x="0" y="0"/>
                </a:lnTo>
                <a:close/>
              </a:path>
            </a:pathLst>
          </a:custGeom>
          <a:blipFill>
            <a:blip r:embed="rId6"/>
            <a:stretch>
              <a:fillRect t="-1873" b="-1873"/>
            </a:stretch>
          </a:blipFill>
        </p:spPr>
        <p:txBody>
          <a:bodyPr/>
          <a:lstStyle/>
          <a:p>
            <a:endParaRPr lang="nb-NO"/>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6296" y="1903278"/>
            <a:ext cx="4783246" cy="4783246"/>
          </a:xfrm>
          <a:custGeom>
            <a:avLst/>
            <a:gdLst/>
            <a:ahLst/>
            <a:cxnLst/>
            <a:rect l="l" t="t" r="r" b="b"/>
            <a:pathLst>
              <a:path w="4783246" h="4783246">
                <a:moveTo>
                  <a:pt x="0" y="0"/>
                </a:moveTo>
                <a:lnTo>
                  <a:pt x="4783246" y="0"/>
                </a:lnTo>
                <a:lnTo>
                  <a:pt x="4783246" y="4783246"/>
                </a:lnTo>
                <a:lnTo>
                  <a:pt x="0" y="4783246"/>
                </a:lnTo>
                <a:lnTo>
                  <a:pt x="0" y="0"/>
                </a:lnTo>
                <a:close/>
              </a:path>
            </a:pathLst>
          </a:custGeom>
          <a:blipFill>
            <a:blip r:embed="rId2"/>
            <a:stretch>
              <a:fillRect/>
            </a:stretch>
          </a:blipFill>
        </p:spPr>
        <p:txBody>
          <a:bodyPr/>
          <a:lstStyle/>
          <a:p>
            <a:endParaRPr lang="nb-NO"/>
          </a:p>
        </p:txBody>
      </p:sp>
      <p:sp>
        <p:nvSpPr>
          <p:cNvPr id="3" name="TextBox 3"/>
          <p:cNvSpPr txBox="1"/>
          <p:nvPr/>
        </p:nvSpPr>
        <p:spPr>
          <a:xfrm>
            <a:off x="3952986" y="1989003"/>
            <a:ext cx="6512602" cy="556190"/>
          </a:xfrm>
          <a:prstGeom prst="rect">
            <a:avLst/>
          </a:prstGeom>
        </p:spPr>
        <p:txBody>
          <a:bodyPr lIns="0" tIns="0" rIns="0" bIns="0" rtlCol="0" anchor="t">
            <a:spAutoFit/>
          </a:bodyPr>
          <a:lstStyle/>
          <a:p>
            <a:pPr algn="ctr">
              <a:lnSpc>
                <a:spcPts val="4181"/>
              </a:lnSpc>
            </a:pPr>
            <a:r>
              <a:rPr lang="en-US" sz="4266">
                <a:solidFill>
                  <a:srgbClr val="231F1F"/>
                </a:solidFill>
                <a:latin typeface="HK Grotesk Bold"/>
                <a:ea typeface="HK Grotesk Bold"/>
                <a:cs typeface="HK Grotesk Bold"/>
                <a:sym typeface="HK Grotesk Bold"/>
              </a:rPr>
              <a:t>Tegn på dysfagi</a:t>
            </a:r>
          </a:p>
        </p:txBody>
      </p:sp>
      <p:sp>
        <p:nvSpPr>
          <p:cNvPr id="4" name="TextBox 4"/>
          <p:cNvSpPr txBox="1"/>
          <p:nvPr/>
        </p:nvSpPr>
        <p:spPr>
          <a:xfrm>
            <a:off x="5139542" y="3068166"/>
            <a:ext cx="4719752" cy="2396268"/>
          </a:xfrm>
          <a:prstGeom prst="rect">
            <a:avLst/>
          </a:prstGeom>
        </p:spPr>
        <p:txBody>
          <a:bodyPr lIns="0" tIns="0" rIns="0" bIns="0" rtlCol="0" anchor="t">
            <a:spAutoFit/>
          </a:bodyPr>
          <a:lstStyle/>
          <a:p>
            <a:pPr marL="428277" lvl="1" indent="-214138" algn="l">
              <a:lnSpc>
                <a:spcPts val="2777"/>
              </a:lnSpc>
              <a:buFont typeface="Arial"/>
              <a:buChar char="•"/>
            </a:pPr>
            <a:r>
              <a:rPr lang="en-US" sz="1983">
                <a:solidFill>
                  <a:srgbClr val="000000"/>
                </a:solidFill>
                <a:latin typeface="HK Grotesk Medium"/>
                <a:ea typeface="HK Grotesk Medium"/>
                <a:cs typeface="HK Grotesk Medium"/>
                <a:sym typeface="HK Grotesk Medium"/>
              </a:rPr>
              <a:t>Gjentagende lungebetennelser</a:t>
            </a:r>
          </a:p>
          <a:p>
            <a:pPr marL="428277" lvl="1" indent="-214138" algn="l">
              <a:lnSpc>
                <a:spcPts val="2777"/>
              </a:lnSpc>
              <a:buFont typeface="Arial"/>
              <a:buChar char="•"/>
            </a:pPr>
            <a:r>
              <a:rPr lang="en-US" sz="1983">
                <a:solidFill>
                  <a:srgbClr val="000000"/>
                </a:solidFill>
                <a:latin typeface="HK Grotesk Medium"/>
                <a:ea typeface="HK Grotesk Medium"/>
                <a:cs typeface="HK Grotesk Medium"/>
                <a:sym typeface="HK Grotesk Medium"/>
              </a:rPr>
              <a:t>Hyppige feberepisoder</a:t>
            </a:r>
          </a:p>
          <a:p>
            <a:pPr marL="428277" lvl="1" indent="-214138" algn="l">
              <a:lnSpc>
                <a:spcPts val="2777"/>
              </a:lnSpc>
              <a:buFont typeface="Arial"/>
              <a:buChar char="•"/>
            </a:pPr>
            <a:r>
              <a:rPr lang="en-US" sz="1983">
                <a:solidFill>
                  <a:srgbClr val="000000"/>
                </a:solidFill>
                <a:latin typeface="HK Grotesk Medium"/>
                <a:ea typeface="HK Grotesk Medium"/>
                <a:cs typeface="HK Grotesk Medium"/>
                <a:sym typeface="HK Grotesk Medium"/>
              </a:rPr>
              <a:t>Endret stemme etter måltider</a:t>
            </a:r>
          </a:p>
          <a:p>
            <a:pPr marL="428277" lvl="1" indent="-214138" algn="l">
              <a:lnSpc>
                <a:spcPts val="2777"/>
              </a:lnSpc>
              <a:buFont typeface="Arial"/>
              <a:buChar char="•"/>
            </a:pPr>
            <a:r>
              <a:rPr lang="en-US" sz="1983">
                <a:solidFill>
                  <a:srgbClr val="000000"/>
                </a:solidFill>
                <a:latin typeface="HK Grotesk Medium"/>
                <a:ea typeface="HK Grotesk Medium"/>
                <a:cs typeface="HK Grotesk Medium"/>
                <a:sym typeface="HK Grotesk Medium"/>
              </a:rPr>
              <a:t>Uønsket vektap</a:t>
            </a:r>
          </a:p>
          <a:p>
            <a:pPr marL="428277" lvl="1" indent="-214138" algn="l">
              <a:lnSpc>
                <a:spcPts val="2777"/>
              </a:lnSpc>
              <a:buFont typeface="Arial"/>
              <a:buChar char="•"/>
            </a:pPr>
            <a:r>
              <a:rPr lang="en-US" sz="1983">
                <a:solidFill>
                  <a:srgbClr val="000000"/>
                </a:solidFill>
                <a:latin typeface="HK Grotesk Medium"/>
                <a:ea typeface="HK Grotesk Medium"/>
                <a:cs typeface="HK Grotesk Medium"/>
                <a:sym typeface="HK Grotesk Medium"/>
              </a:rPr>
              <a:t>Hoste under eller etter måltider</a:t>
            </a:r>
          </a:p>
          <a:p>
            <a:pPr marL="428277" lvl="1" indent="-214138" algn="l">
              <a:lnSpc>
                <a:spcPts val="2777"/>
              </a:lnSpc>
              <a:buFont typeface="Arial"/>
              <a:buChar char="•"/>
            </a:pPr>
            <a:r>
              <a:rPr lang="en-US" sz="1983">
                <a:solidFill>
                  <a:srgbClr val="000000"/>
                </a:solidFill>
                <a:latin typeface="HK Grotesk Medium"/>
                <a:ea typeface="HK Grotesk Medium"/>
                <a:cs typeface="HK Grotesk Medium"/>
                <a:sym typeface="HK Grotesk Medium"/>
              </a:rPr>
              <a:t>Smerter ved svelging</a:t>
            </a:r>
          </a:p>
          <a:p>
            <a:pPr marL="428277" lvl="1" indent="-214138" algn="l">
              <a:lnSpc>
                <a:spcPts val="2777"/>
              </a:lnSpc>
              <a:buFont typeface="Arial"/>
              <a:buChar char="•"/>
            </a:pPr>
            <a:r>
              <a:rPr lang="en-US" sz="1983">
                <a:solidFill>
                  <a:srgbClr val="000000"/>
                </a:solidFill>
                <a:latin typeface="HK Grotesk Medium"/>
                <a:ea typeface="HK Grotesk Medium"/>
                <a:cs typeface="HK Grotesk Medium"/>
                <a:sym typeface="HK Grotesk Medium"/>
              </a:rPr>
              <a:t>Lang tid på å svelge ned maten</a:t>
            </a:r>
          </a:p>
        </p:txBody>
      </p:sp>
      <p:sp>
        <p:nvSpPr>
          <p:cNvPr id="5" name="Freeform 5"/>
          <p:cNvSpPr/>
          <p:nvPr/>
        </p:nvSpPr>
        <p:spPr>
          <a:xfrm>
            <a:off x="7355155" y="6448610"/>
            <a:ext cx="2146363" cy="475830"/>
          </a:xfrm>
          <a:custGeom>
            <a:avLst/>
            <a:gdLst/>
            <a:ahLst/>
            <a:cxnLst/>
            <a:rect l="l" t="t" r="r" b="b"/>
            <a:pathLst>
              <a:path w="2146363" h="475830">
                <a:moveTo>
                  <a:pt x="0" y="0"/>
                </a:moveTo>
                <a:lnTo>
                  <a:pt x="2146363" y="0"/>
                </a:lnTo>
                <a:lnTo>
                  <a:pt x="2146363" y="475829"/>
                </a:lnTo>
                <a:lnTo>
                  <a:pt x="0" y="475829"/>
                </a:lnTo>
                <a:lnTo>
                  <a:pt x="0" y="0"/>
                </a:lnTo>
                <a:close/>
              </a:path>
            </a:pathLst>
          </a:custGeom>
          <a:blipFill>
            <a:blip r:embed="rId3"/>
            <a:stretch>
              <a:fillRect t="-1873" b="-1873"/>
            </a:stretch>
          </a:blipFill>
        </p:spPr>
        <p:txBody>
          <a:bodyPr/>
          <a:lstStyle/>
          <a:p>
            <a:endParaRPr lang="nb-NO"/>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89997" y="358210"/>
            <a:ext cx="6512602" cy="556190"/>
          </a:xfrm>
          <a:prstGeom prst="rect">
            <a:avLst/>
          </a:prstGeom>
        </p:spPr>
        <p:txBody>
          <a:bodyPr lIns="0" tIns="0" rIns="0" bIns="0" rtlCol="0" anchor="t">
            <a:spAutoFit/>
          </a:bodyPr>
          <a:lstStyle/>
          <a:p>
            <a:pPr algn="ctr">
              <a:lnSpc>
                <a:spcPts val="4181"/>
              </a:lnSpc>
            </a:pPr>
            <a:r>
              <a:rPr lang="en-US" sz="4266">
                <a:solidFill>
                  <a:srgbClr val="231F1F"/>
                </a:solidFill>
                <a:latin typeface="HK Grotesk Bold"/>
                <a:ea typeface="HK Grotesk Bold"/>
                <a:cs typeface="HK Grotesk Bold"/>
                <a:sym typeface="HK Grotesk Bold"/>
              </a:rPr>
              <a:t>Tegn på dysfagi</a:t>
            </a:r>
          </a:p>
        </p:txBody>
      </p:sp>
      <p:pic>
        <p:nvPicPr>
          <p:cNvPr id="3" name="Picture 3"/>
          <p:cNvPicPr>
            <a:picLocks noChangeAspect="1"/>
          </p:cNvPicPr>
          <p:nvPr>
            <a:videoFile r:link="rId1"/>
          </p:nvPr>
        </p:nvPicPr>
        <p:blipFill>
          <a:blip r:embed="rId3"/>
          <a:stretch>
            <a:fillRect/>
          </a:stretch>
        </p:blipFill>
        <p:spPr>
          <a:xfrm>
            <a:off x="164239" y="1189665"/>
            <a:ext cx="9589361" cy="539401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85009" y="1134478"/>
            <a:ext cx="7137268" cy="619023"/>
          </a:xfrm>
          <a:prstGeom prst="rect">
            <a:avLst/>
          </a:prstGeom>
        </p:spPr>
        <p:txBody>
          <a:bodyPr lIns="0" tIns="0" rIns="0" bIns="0" rtlCol="0" anchor="t">
            <a:spAutoFit/>
          </a:bodyPr>
          <a:lstStyle/>
          <a:p>
            <a:pPr algn="ctr">
              <a:lnSpc>
                <a:spcPts val="2522"/>
              </a:lnSpc>
              <a:spcBef>
                <a:spcPct val="0"/>
              </a:spcBef>
            </a:pPr>
            <a:r>
              <a:rPr lang="en-US" sz="1801">
                <a:solidFill>
                  <a:srgbClr val="000000"/>
                </a:solidFill>
                <a:latin typeface="HK Grotesk Bold"/>
                <a:ea typeface="HK Grotesk Bold"/>
                <a:cs typeface="HK Grotesk Bold"/>
                <a:sym typeface="HK Grotesk Bold"/>
              </a:rPr>
              <a:t>Å leve med dysfagi kan ha en rekke uheldige helsemessige konsekvenser for enkeltpersoner, </a:t>
            </a:r>
          </a:p>
        </p:txBody>
      </p:sp>
      <p:sp>
        <p:nvSpPr>
          <p:cNvPr id="3" name="Freeform 3"/>
          <p:cNvSpPr/>
          <p:nvPr/>
        </p:nvSpPr>
        <p:spPr>
          <a:xfrm>
            <a:off x="3020450" y="2597331"/>
            <a:ext cx="4066386" cy="3117562"/>
          </a:xfrm>
          <a:custGeom>
            <a:avLst/>
            <a:gdLst/>
            <a:ahLst/>
            <a:cxnLst/>
            <a:rect l="l" t="t" r="r" b="b"/>
            <a:pathLst>
              <a:path w="4066386" h="3117562">
                <a:moveTo>
                  <a:pt x="0" y="0"/>
                </a:moveTo>
                <a:lnTo>
                  <a:pt x="4066385" y="0"/>
                </a:lnTo>
                <a:lnTo>
                  <a:pt x="4066385" y="3117562"/>
                </a:lnTo>
                <a:lnTo>
                  <a:pt x="0" y="3117562"/>
                </a:lnTo>
                <a:lnTo>
                  <a:pt x="0" y="0"/>
                </a:lnTo>
                <a:close/>
              </a:path>
            </a:pathLst>
          </a:custGeom>
          <a:blipFill>
            <a:blip r:embed="rId2"/>
            <a:stretch>
              <a:fillRect/>
            </a:stretch>
          </a:blipFill>
        </p:spPr>
        <p:txBody>
          <a:bodyPr/>
          <a:lstStyle/>
          <a:p>
            <a:endParaRPr lang="nb-NO"/>
          </a:p>
        </p:txBody>
      </p:sp>
      <p:sp>
        <p:nvSpPr>
          <p:cNvPr id="4" name="TextBox 4"/>
          <p:cNvSpPr txBox="1"/>
          <p:nvPr/>
        </p:nvSpPr>
        <p:spPr>
          <a:xfrm>
            <a:off x="1014730" y="6574155"/>
            <a:ext cx="7724140" cy="192066"/>
          </a:xfrm>
          <a:prstGeom prst="rect">
            <a:avLst/>
          </a:prstGeom>
        </p:spPr>
        <p:txBody>
          <a:bodyPr lIns="0" tIns="0" rIns="0" bIns="0" rtlCol="0" anchor="t">
            <a:spAutoFit/>
          </a:bodyPr>
          <a:lstStyle/>
          <a:p>
            <a:pPr algn="ctr">
              <a:lnSpc>
                <a:spcPts val="1594"/>
              </a:lnSpc>
              <a:spcBef>
                <a:spcPct val="0"/>
              </a:spcBef>
            </a:pPr>
            <a:r>
              <a:rPr lang="en-US" sz="1226">
                <a:solidFill>
                  <a:srgbClr val="000000"/>
                </a:solidFill>
                <a:latin typeface="Assistant Regular"/>
                <a:ea typeface="Assistant Regular"/>
                <a:cs typeface="Assistant Regular"/>
                <a:sym typeface="Assistant Regular"/>
              </a:rPr>
              <a:t>((Holm, L. (2003). (Red.) Mad, mennesker og måltider – samfunnsvitenskabelige perspektiver. København: Munksgaard)):</a:t>
            </a:r>
          </a:p>
        </p:txBody>
      </p:sp>
      <p:sp>
        <p:nvSpPr>
          <p:cNvPr id="5" name="Freeform 5"/>
          <p:cNvSpPr/>
          <p:nvPr/>
        </p:nvSpPr>
        <p:spPr>
          <a:xfrm>
            <a:off x="7371816" y="5614245"/>
            <a:ext cx="2146363" cy="475830"/>
          </a:xfrm>
          <a:custGeom>
            <a:avLst/>
            <a:gdLst/>
            <a:ahLst/>
            <a:cxnLst/>
            <a:rect l="l" t="t" r="r" b="b"/>
            <a:pathLst>
              <a:path w="2146363" h="475830">
                <a:moveTo>
                  <a:pt x="0" y="0"/>
                </a:moveTo>
                <a:lnTo>
                  <a:pt x="2146363" y="0"/>
                </a:lnTo>
                <a:lnTo>
                  <a:pt x="2146363" y="475830"/>
                </a:lnTo>
                <a:lnTo>
                  <a:pt x="0" y="475830"/>
                </a:lnTo>
                <a:lnTo>
                  <a:pt x="0" y="0"/>
                </a:lnTo>
                <a:close/>
              </a:path>
            </a:pathLst>
          </a:custGeom>
          <a:blipFill>
            <a:blip r:embed="rId3"/>
            <a:stretch>
              <a:fillRect t="-1873" b="-1873"/>
            </a:stretch>
          </a:blipFill>
        </p:spPr>
        <p:txBody>
          <a:bodyPr/>
          <a:lstStyle/>
          <a:p>
            <a:endParaRPr lang="nb-NO"/>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85009" y="1134478"/>
            <a:ext cx="7137268" cy="619023"/>
          </a:xfrm>
          <a:prstGeom prst="rect">
            <a:avLst/>
          </a:prstGeom>
        </p:spPr>
        <p:txBody>
          <a:bodyPr lIns="0" tIns="0" rIns="0" bIns="0" rtlCol="0" anchor="t">
            <a:spAutoFit/>
          </a:bodyPr>
          <a:lstStyle/>
          <a:p>
            <a:pPr algn="ctr">
              <a:lnSpc>
                <a:spcPts val="2522"/>
              </a:lnSpc>
              <a:spcBef>
                <a:spcPct val="0"/>
              </a:spcBef>
            </a:pPr>
            <a:r>
              <a:rPr lang="en-US" sz="1801">
                <a:solidFill>
                  <a:srgbClr val="000000"/>
                </a:solidFill>
                <a:latin typeface="HK Grotesk Bold"/>
                <a:ea typeface="HK Grotesk Bold"/>
                <a:cs typeface="HK Grotesk Bold"/>
                <a:sym typeface="HK Grotesk Bold"/>
              </a:rPr>
              <a:t>Å leve med dysfagi kan ha en rekke uheldige helsemessige konsekvenser for enkeltpersoner, </a:t>
            </a:r>
          </a:p>
        </p:txBody>
      </p:sp>
      <p:sp>
        <p:nvSpPr>
          <p:cNvPr id="3" name="TextBox 3"/>
          <p:cNvSpPr txBox="1"/>
          <p:nvPr/>
        </p:nvSpPr>
        <p:spPr>
          <a:xfrm>
            <a:off x="1097579" y="5763708"/>
            <a:ext cx="7724140" cy="192066"/>
          </a:xfrm>
          <a:prstGeom prst="rect">
            <a:avLst/>
          </a:prstGeom>
        </p:spPr>
        <p:txBody>
          <a:bodyPr lIns="0" tIns="0" rIns="0" bIns="0" rtlCol="0" anchor="t">
            <a:spAutoFit/>
          </a:bodyPr>
          <a:lstStyle/>
          <a:p>
            <a:pPr algn="ctr">
              <a:lnSpc>
                <a:spcPts val="1594"/>
              </a:lnSpc>
              <a:spcBef>
                <a:spcPct val="0"/>
              </a:spcBef>
            </a:pPr>
            <a:r>
              <a:rPr lang="en-US" sz="1226">
                <a:solidFill>
                  <a:srgbClr val="000000"/>
                </a:solidFill>
                <a:latin typeface="Assistant Regular"/>
                <a:ea typeface="Assistant Regular"/>
                <a:cs typeface="Assistant Regular"/>
                <a:sym typeface="Assistant Regular"/>
              </a:rPr>
              <a:t>((Holm, L. (2003). (Red.) Mad, mennesker og måltider – samfunnsvitenskabelige perspektiver. København: Munksgaard)):</a:t>
            </a:r>
          </a:p>
        </p:txBody>
      </p:sp>
      <p:sp>
        <p:nvSpPr>
          <p:cNvPr id="4" name="Freeform 4"/>
          <p:cNvSpPr/>
          <p:nvPr/>
        </p:nvSpPr>
        <p:spPr>
          <a:xfrm>
            <a:off x="2626484" y="2157418"/>
            <a:ext cx="4500633" cy="3450485"/>
          </a:xfrm>
          <a:custGeom>
            <a:avLst/>
            <a:gdLst/>
            <a:ahLst/>
            <a:cxnLst/>
            <a:rect l="l" t="t" r="r" b="b"/>
            <a:pathLst>
              <a:path w="4500633" h="3450485">
                <a:moveTo>
                  <a:pt x="0" y="0"/>
                </a:moveTo>
                <a:lnTo>
                  <a:pt x="4500632" y="0"/>
                </a:lnTo>
                <a:lnTo>
                  <a:pt x="4500632" y="3450486"/>
                </a:lnTo>
                <a:lnTo>
                  <a:pt x="0" y="3450486"/>
                </a:lnTo>
                <a:lnTo>
                  <a:pt x="0" y="0"/>
                </a:lnTo>
                <a:close/>
              </a:path>
            </a:pathLst>
          </a:custGeom>
          <a:blipFill>
            <a:blip r:embed="rId2"/>
            <a:stretch>
              <a:fillRect/>
            </a:stretch>
          </a:blipFill>
        </p:spPr>
        <p:txBody>
          <a:bodyPr/>
          <a:lstStyle/>
          <a:p>
            <a:endParaRPr lang="nb-NO"/>
          </a:p>
        </p:txBody>
      </p:sp>
      <p:sp>
        <p:nvSpPr>
          <p:cNvPr id="5" name="Freeform 5"/>
          <p:cNvSpPr/>
          <p:nvPr/>
        </p:nvSpPr>
        <p:spPr>
          <a:xfrm>
            <a:off x="7413468" y="6405640"/>
            <a:ext cx="2146363" cy="475830"/>
          </a:xfrm>
          <a:custGeom>
            <a:avLst/>
            <a:gdLst/>
            <a:ahLst/>
            <a:cxnLst/>
            <a:rect l="l" t="t" r="r" b="b"/>
            <a:pathLst>
              <a:path w="2146363" h="475830">
                <a:moveTo>
                  <a:pt x="0" y="0"/>
                </a:moveTo>
                <a:lnTo>
                  <a:pt x="2146363" y="0"/>
                </a:lnTo>
                <a:lnTo>
                  <a:pt x="2146363" y="475830"/>
                </a:lnTo>
                <a:lnTo>
                  <a:pt x="0" y="475830"/>
                </a:lnTo>
                <a:lnTo>
                  <a:pt x="0" y="0"/>
                </a:lnTo>
                <a:close/>
              </a:path>
            </a:pathLst>
          </a:custGeom>
          <a:blipFill>
            <a:blip r:embed="rId3"/>
            <a:stretch>
              <a:fillRect t="-1873" b="-1873"/>
            </a:stretch>
          </a:blipFill>
        </p:spPr>
        <p:txBody>
          <a:bodyPr/>
          <a:lstStyle/>
          <a:p>
            <a:endParaRPr lang="nb-NO"/>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85009" y="1134478"/>
            <a:ext cx="7137268" cy="619023"/>
          </a:xfrm>
          <a:prstGeom prst="rect">
            <a:avLst/>
          </a:prstGeom>
        </p:spPr>
        <p:txBody>
          <a:bodyPr lIns="0" tIns="0" rIns="0" bIns="0" rtlCol="0" anchor="t">
            <a:spAutoFit/>
          </a:bodyPr>
          <a:lstStyle/>
          <a:p>
            <a:pPr algn="ctr">
              <a:lnSpc>
                <a:spcPts val="2522"/>
              </a:lnSpc>
            </a:pPr>
            <a:r>
              <a:rPr lang="en-US" sz="1801">
                <a:solidFill>
                  <a:srgbClr val="000000"/>
                </a:solidFill>
                <a:latin typeface="HK Grotesk Bold"/>
                <a:ea typeface="HK Grotesk Bold"/>
                <a:cs typeface="HK Grotesk Bold"/>
                <a:sym typeface="HK Grotesk Bold"/>
              </a:rPr>
              <a:t>Å leve med dysfagi kan ha en rekke </a:t>
            </a:r>
          </a:p>
          <a:p>
            <a:pPr algn="ctr">
              <a:lnSpc>
                <a:spcPts val="2522"/>
              </a:lnSpc>
              <a:spcBef>
                <a:spcPct val="0"/>
              </a:spcBef>
            </a:pPr>
            <a:r>
              <a:rPr lang="en-US" sz="1801">
                <a:solidFill>
                  <a:srgbClr val="000000"/>
                </a:solidFill>
                <a:latin typeface="HK Grotesk Bold"/>
                <a:ea typeface="HK Grotesk Bold"/>
                <a:cs typeface="HK Grotesk Bold"/>
                <a:sym typeface="HK Grotesk Bold"/>
              </a:rPr>
              <a:t>uheldige helsemessige konsekvenser </a:t>
            </a:r>
          </a:p>
        </p:txBody>
      </p:sp>
      <p:sp>
        <p:nvSpPr>
          <p:cNvPr id="3" name="Freeform 3"/>
          <p:cNvSpPr/>
          <p:nvPr/>
        </p:nvSpPr>
        <p:spPr>
          <a:xfrm>
            <a:off x="1386319" y="2094967"/>
            <a:ext cx="4076435" cy="3125267"/>
          </a:xfrm>
          <a:custGeom>
            <a:avLst/>
            <a:gdLst/>
            <a:ahLst/>
            <a:cxnLst/>
            <a:rect l="l" t="t" r="r" b="b"/>
            <a:pathLst>
              <a:path w="4076435" h="3125267">
                <a:moveTo>
                  <a:pt x="0" y="0"/>
                </a:moveTo>
                <a:lnTo>
                  <a:pt x="4076435" y="0"/>
                </a:lnTo>
                <a:lnTo>
                  <a:pt x="4076435" y="3125266"/>
                </a:lnTo>
                <a:lnTo>
                  <a:pt x="0" y="3125266"/>
                </a:lnTo>
                <a:lnTo>
                  <a:pt x="0" y="0"/>
                </a:lnTo>
                <a:close/>
              </a:path>
            </a:pathLst>
          </a:custGeom>
          <a:blipFill>
            <a:blip r:embed="rId2"/>
            <a:stretch>
              <a:fillRect/>
            </a:stretch>
          </a:blipFill>
        </p:spPr>
        <p:txBody>
          <a:bodyPr/>
          <a:lstStyle/>
          <a:p>
            <a:endParaRPr lang="nb-NO"/>
          </a:p>
        </p:txBody>
      </p:sp>
      <p:grpSp>
        <p:nvGrpSpPr>
          <p:cNvPr id="4" name="Group 4"/>
          <p:cNvGrpSpPr/>
          <p:nvPr/>
        </p:nvGrpSpPr>
        <p:grpSpPr>
          <a:xfrm>
            <a:off x="7113442" y="2094967"/>
            <a:ext cx="2198297" cy="2592241"/>
            <a:chOff x="0" y="0"/>
            <a:chExt cx="2931063" cy="3456322"/>
          </a:xfrm>
        </p:grpSpPr>
        <p:sp>
          <p:nvSpPr>
            <p:cNvPr id="5" name="Freeform 5"/>
            <p:cNvSpPr/>
            <p:nvPr/>
          </p:nvSpPr>
          <p:spPr>
            <a:xfrm>
              <a:off x="336379" y="0"/>
              <a:ext cx="2258306" cy="2263965"/>
            </a:xfrm>
            <a:custGeom>
              <a:avLst/>
              <a:gdLst/>
              <a:ahLst/>
              <a:cxnLst/>
              <a:rect l="l" t="t" r="r" b="b"/>
              <a:pathLst>
                <a:path w="2258306" h="2263965">
                  <a:moveTo>
                    <a:pt x="0" y="0"/>
                  </a:moveTo>
                  <a:lnTo>
                    <a:pt x="2258305" y="0"/>
                  </a:lnTo>
                  <a:lnTo>
                    <a:pt x="2258305" y="2263965"/>
                  </a:lnTo>
                  <a:lnTo>
                    <a:pt x="0" y="22639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6" name="TextBox 6"/>
            <p:cNvSpPr txBox="1"/>
            <p:nvPr/>
          </p:nvSpPr>
          <p:spPr>
            <a:xfrm>
              <a:off x="0" y="2225865"/>
              <a:ext cx="2931063" cy="1230456"/>
            </a:xfrm>
            <a:prstGeom prst="rect">
              <a:avLst/>
            </a:prstGeom>
          </p:spPr>
          <p:txBody>
            <a:bodyPr lIns="0" tIns="0" rIns="0" bIns="0" rtlCol="0" anchor="t">
              <a:spAutoFit/>
            </a:bodyPr>
            <a:lstStyle/>
            <a:p>
              <a:pPr algn="ctr">
                <a:lnSpc>
                  <a:spcPts val="2522"/>
                </a:lnSpc>
                <a:spcBef>
                  <a:spcPct val="0"/>
                </a:spcBef>
              </a:pPr>
              <a:r>
                <a:rPr lang="en-US" sz="1801">
                  <a:solidFill>
                    <a:srgbClr val="000000"/>
                  </a:solidFill>
                  <a:latin typeface="HK Grotesk Bold"/>
                  <a:ea typeface="HK Grotesk Bold"/>
                  <a:cs typeface="HK Grotesk Bold"/>
                  <a:sym typeface="HK Grotesk Bold"/>
                </a:rPr>
                <a:t>x3 høyere dødelighet dysfagi + lungebetennelse</a:t>
              </a:r>
            </a:p>
          </p:txBody>
        </p:sp>
      </p:grpSp>
      <p:sp>
        <p:nvSpPr>
          <p:cNvPr id="7" name="TextBox 7"/>
          <p:cNvSpPr txBox="1"/>
          <p:nvPr/>
        </p:nvSpPr>
        <p:spPr>
          <a:xfrm>
            <a:off x="2351658" y="5755736"/>
            <a:ext cx="5598621" cy="164272"/>
          </a:xfrm>
          <a:prstGeom prst="rect">
            <a:avLst/>
          </a:prstGeom>
        </p:spPr>
        <p:txBody>
          <a:bodyPr lIns="0" tIns="0" rIns="0" bIns="0" rtlCol="0" anchor="t">
            <a:spAutoFit/>
          </a:bodyPr>
          <a:lstStyle/>
          <a:p>
            <a:pPr algn="ctr">
              <a:lnSpc>
                <a:spcPts val="1279"/>
              </a:lnSpc>
              <a:spcBef>
                <a:spcPct val="0"/>
              </a:spcBef>
            </a:pPr>
            <a:r>
              <a:rPr lang="en-US" sz="913">
                <a:solidFill>
                  <a:srgbClr val="000000"/>
                </a:solidFill>
                <a:latin typeface="Arimo"/>
                <a:ea typeface="Arimo"/>
                <a:cs typeface="Arimo"/>
                <a:sym typeface="Arimo"/>
              </a:rPr>
              <a:t>((Lundqvist. B. (2015). Sykebesvær øger dødelighed. Fagbladet. Hentet fra: http://www.e-pages.dk/foa/466/))</a:t>
            </a:r>
          </a:p>
        </p:txBody>
      </p:sp>
      <p:sp>
        <p:nvSpPr>
          <p:cNvPr id="8" name="Freeform 8"/>
          <p:cNvSpPr/>
          <p:nvPr/>
        </p:nvSpPr>
        <p:spPr>
          <a:xfrm>
            <a:off x="7413468" y="6405640"/>
            <a:ext cx="2146363" cy="475830"/>
          </a:xfrm>
          <a:custGeom>
            <a:avLst/>
            <a:gdLst/>
            <a:ahLst/>
            <a:cxnLst/>
            <a:rect l="l" t="t" r="r" b="b"/>
            <a:pathLst>
              <a:path w="2146363" h="475830">
                <a:moveTo>
                  <a:pt x="0" y="0"/>
                </a:moveTo>
                <a:lnTo>
                  <a:pt x="2146363" y="0"/>
                </a:lnTo>
                <a:lnTo>
                  <a:pt x="2146363" y="475830"/>
                </a:lnTo>
                <a:lnTo>
                  <a:pt x="0" y="475830"/>
                </a:lnTo>
                <a:lnTo>
                  <a:pt x="0" y="0"/>
                </a:lnTo>
                <a:close/>
              </a:path>
            </a:pathLst>
          </a:custGeom>
          <a:blipFill>
            <a:blip r:embed="rId5"/>
            <a:stretch>
              <a:fillRect t="-1873" b="-1873"/>
            </a:stretch>
          </a:blipFill>
        </p:spPr>
        <p:txBody>
          <a:bodyPr/>
          <a:lstStyle/>
          <a:p>
            <a:endParaRPr lang="nb-NO"/>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20499" y="1700291"/>
            <a:ext cx="6512602" cy="557361"/>
          </a:xfrm>
          <a:prstGeom prst="rect">
            <a:avLst/>
          </a:prstGeom>
        </p:spPr>
        <p:txBody>
          <a:bodyPr lIns="0" tIns="0" rIns="0" bIns="0" rtlCol="0" anchor="t">
            <a:spAutoFit/>
          </a:bodyPr>
          <a:lstStyle/>
          <a:p>
            <a:pPr algn="ctr">
              <a:lnSpc>
                <a:spcPts val="4181"/>
              </a:lnSpc>
            </a:pPr>
            <a:r>
              <a:rPr lang="en-US" sz="4266" dirty="0">
                <a:solidFill>
                  <a:srgbClr val="100F0D"/>
                </a:solidFill>
                <a:latin typeface="HK Grotesk Bold"/>
                <a:ea typeface="HK Grotesk Bold"/>
                <a:cs typeface="HK Grotesk Bold"/>
                <a:sym typeface="HK Grotesk Bold"/>
              </a:rPr>
              <a:t>Agenda</a:t>
            </a:r>
          </a:p>
        </p:txBody>
      </p:sp>
      <p:sp>
        <p:nvSpPr>
          <p:cNvPr id="3" name="TextBox 3"/>
          <p:cNvSpPr txBox="1"/>
          <p:nvPr/>
        </p:nvSpPr>
        <p:spPr>
          <a:xfrm>
            <a:off x="985334" y="3062413"/>
            <a:ext cx="5333692" cy="2769604"/>
          </a:xfrm>
          <a:prstGeom prst="rect">
            <a:avLst/>
          </a:prstGeom>
        </p:spPr>
        <p:txBody>
          <a:bodyPr lIns="0" tIns="0" rIns="0" bIns="0" rtlCol="0" anchor="t">
            <a:spAutoFit/>
          </a:bodyPr>
          <a:lstStyle/>
          <a:p>
            <a:pPr>
              <a:lnSpc>
                <a:spcPts val="3138"/>
              </a:lnSpc>
            </a:pPr>
            <a:r>
              <a:rPr lang="en-US" sz="2241" dirty="0">
                <a:solidFill>
                  <a:srgbClr val="222222"/>
                </a:solidFill>
                <a:latin typeface="HK Grotesk Medium"/>
                <a:ea typeface="HK Grotesk Medium"/>
                <a:cs typeface="HK Grotesk Medium"/>
                <a:sym typeface="HK Grotesk Medium"/>
              </a:rPr>
              <a:t>OM DYSFAGI</a:t>
            </a:r>
          </a:p>
          <a:p>
            <a:pPr>
              <a:lnSpc>
                <a:spcPts val="3138"/>
              </a:lnSpc>
            </a:pPr>
            <a:r>
              <a:rPr lang="en-US" sz="2241" dirty="0">
                <a:solidFill>
                  <a:srgbClr val="222222"/>
                </a:solidFill>
                <a:latin typeface="HK Grotesk Medium"/>
                <a:ea typeface="HK Grotesk Medium"/>
                <a:cs typeface="HK Grotesk Medium"/>
                <a:sym typeface="HK Grotesk Medium"/>
              </a:rPr>
              <a:t>       </a:t>
            </a:r>
            <a:r>
              <a:rPr lang="en-US" sz="2241" dirty="0" err="1">
                <a:solidFill>
                  <a:srgbClr val="222222"/>
                </a:solidFill>
                <a:latin typeface="HK Grotesk Medium"/>
                <a:ea typeface="HK Grotesk Medium"/>
                <a:cs typeface="HK Grotesk Medium"/>
                <a:sym typeface="HK Grotesk Medium"/>
              </a:rPr>
              <a:t>Hvorfor</a:t>
            </a:r>
            <a:endParaRPr lang="en-US" sz="2241" dirty="0">
              <a:solidFill>
                <a:srgbClr val="222222"/>
              </a:solidFill>
              <a:latin typeface="HK Grotesk Medium"/>
              <a:ea typeface="HK Grotesk Medium"/>
              <a:cs typeface="HK Grotesk Medium"/>
              <a:sym typeface="HK Grotesk Medium"/>
            </a:endParaRPr>
          </a:p>
          <a:p>
            <a:pPr marL="241994" lvl="1" algn="l">
              <a:lnSpc>
                <a:spcPts val="3138"/>
              </a:lnSpc>
            </a:pPr>
            <a:r>
              <a:rPr lang="en-US" sz="2241" dirty="0">
                <a:solidFill>
                  <a:srgbClr val="222222"/>
                </a:solidFill>
                <a:latin typeface="HK Grotesk Medium"/>
                <a:ea typeface="HK Grotesk Medium"/>
                <a:cs typeface="HK Grotesk Medium"/>
                <a:sym typeface="HK Grotesk Medium"/>
              </a:rPr>
              <a:t>   </a:t>
            </a:r>
            <a:r>
              <a:rPr lang="en-US" sz="2241" dirty="0" err="1">
                <a:solidFill>
                  <a:srgbClr val="222222"/>
                </a:solidFill>
                <a:latin typeface="HK Grotesk Medium"/>
                <a:ea typeface="HK Grotesk Medium"/>
                <a:cs typeface="HK Grotesk Medium"/>
                <a:sym typeface="HK Grotesk Medium"/>
              </a:rPr>
              <a:t>Hva</a:t>
            </a:r>
            <a:r>
              <a:rPr lang="en-US" sz="2241" dirty="0">
                <a:solidFill>
                  <a:srgbClr val="222222"/>
                </a:solidFill>
                <a:latin typeface="HK Grotesk Medium"/>
                <a:ea typeface="HK Grotesk Medium"/>
                <a:cs typeface="HK Grotesk Medium"/>
                <a:sym typeface="HK Grotesk Medium"/>
              </a:rPr>
              <a:t> er det </a:t>
            </a:r>
          </a:p>
          <a:p>
            <a:pPr marL="241994" lvl="1" algn="l">
              <a:lnSpc>
                <a:spcPts val="3138"/>
              </a:lnSpc>
            </a:pPr>
            <a:r>
              <a:rPr lang="en-US" sz="2241" dirty="0">
                <a:solidFill>
                  <a:srgbClr val="222222"/>
                </a:solidFill>
                <a:latin typeface="HK Grotesk Medium"/>
                <a:ea typeface="HK Grotesk Medium"/>
                <a:cs typeface="HK Grotesk Medium"/>
                <a:sym typeface="HK Grotesk Medium"/>
              </a:rPr>
              <a:t>   </a:t>
            </a:r>
            <a:r>
              <a:rPr lang="en-US" sz="2241" dirty="0" err="1">
                <a:solidFill>
                  <a:srgbClr val="222222"/>
                </a:solidFill>
                <a:latin typeface="HK Grotesk Medium"/>
                <a:ea typeface="HK Grotesk Medium"/>
                <a:cs typeface="HK Grotesk Medium"/>
                <a:sym typeface="HK Grotesk Medium"/>
              </a:rPr>
              <a:t>Hvem</a:t>
            </a:r>
            <a:r>
              <a:rPr lang="en-US" sz="2241" dirty="0">
                <a:solidFill>
                  <a:srgbClr val="222222"/>
                </a:solidFill>
                <a:latin typeface="HK Grotesk Medium"/>
                <a:ea typeface="HK Grotesk Medium"/>
                <a:cs typeface="HK Grotesk Medium"/>
                <a:sym typeface="HK Grotesk Medium"/>
              </a:rPr>
              <a:t> </a:t>
            </a:r>
            <a:r>
              <a:rPr lang="en-US" sz="2241" dirty="0" err="1">
                <a:solidFill>
                  <a:srgbClr val="222222"/>
                </a:solidFill>
                <a:latin typeface="HK Grotesk Medium"/>
                <a:ea typeface="HK Grotesk Medium"/>
                <a:cs typeface="HK Grotesk Medium"/>
                <a:sym typeface="HK Grotesk Medium"/>
              </a:rPr>
              <a:t>får</a:t>
            </a:r>
            <a:r>
              <a:rPr lang="en-US" sz="2241" dirty="0">
                <a:solidFill>
                  <a:srgbClr val="222222"/>
                </a:solidFill>
                <a:latin typeface="HK Grotesk Medium"/>
                <a:ea typeface="HK Grotesk Medium"/>
                <a:cs typeface="HK Grotesk Medium"/>
                <a:sym typeface="HK Grotesk Medium"/>
              </a:rPr>
              <a:t> det</a:t>
            </a:r>
          </a:p>
          <a:p>
            <a:pPr marL="241994" lvl="1" algn="l">
              <a:lnSpc>
                <a:spcPts val="3138"/>
              </a:lnSpc>
            </a:pPr>
            <a:r>
              <a:rPr lang="en-US" sz="2241" dirty="0">
                <a:solidFill>
                  <a:srgbClr val="222222"/>
                </a:solidFill>
                <a:latin typeface="HK Grotesk Medium"/>
                <a:ea typeface="HK Grotesk Medium"/>
                <a:cs typeface="HK Grotesk Medium"/>
                <a:sym typeface="HK Grotesk Medium"/>
              </a:rPr>
              <a:t>   </a:t>
            </a:r>
            <a:r>
              <a:rPr lang="en-US" sz="2241" dirty="0" err="1">
                <a:solidFill>
                  <a:srgbClr val="222222"/>
                </a:solidFill>
                <a:latin typeface="HK Grotesk Medium"/>
                <a:ea typeface="HK Grotesk Medium"/>
                <a:cs typeface="HK Grotesk Medium"/>
                <a:sym typeface="HK Grotesk Medium"/>
              </a:rPr>
              <a:t>Hvordan</a:t>
            </a:r>
            <a:r>
              <a:rPr lang="en-US" sz="2241" dirty="0">
                <a:solidFill>
                  <a:srgbClr val="222222"/>
                </a:solidFill>
                <a:latin typeface="HK Grotesk Medium"/>
                <a:ea typeface="HK Grotesk Medium"/>
                <a:cs typeface="HK Grotesk Medium"/>
                <a:sym typeface="HK Grotesk Medium"/>
              </a:rPr>
              <a:t> </a:t>
            </a:r>
            <a:r>
              <a:rPr lang="en-US" sz="2241" dirty="0" err="1">
                <a:solidFill>
                  <a:srgbClr val="222222"/>
                </a:solidFill>
                <a:latin typeface="HK Grotesk Medium"/>
                <a:ea typeface="HK Grotesk Medium"/>
                <a:cs typeface="HK Grotesk Medium"/>
                <a:sym typeface="HK Grotesk Medium"/>
              </a:rPr>
              <a:t>behandle</a:t>
            </a:r>
            <a:endParaRPr lang="en-US" sz="2241" dirty="0">
              <a:solidFill>
                <a:srgbClr val="222222"/>
              </a:solidFill>
              <a:latin typeface="HK Grotesk Medium"/>
              <a:ea typeface="HK Grotesk Medium"/>
              <a:cs typeface="HK Grotesk Medium"/>
              <a:sym typeface="HK Grotesk Medium"/>
            </a:endParaRPr>
          </a:p>
          <a:p>
            <a:pPr marL="241994" lvl="1" algn="l">
              <a:lnSpc>
                <a:spcPts val="3138"/>
              </a:lnSpc>
            </a:pPr>
            <a:r>
              <a:rPr lang="en-US" sz="2241" dirty="0">
                <a:solidFill>
                  <a:srgbClr val="222222"/>
                </a:solidFill>
                <a:latin typeface="HK Grotesk Medium"/>
                <a:ea typeface="HK Grotesk Medium"/>
                <a:cs typeface="HK Grotesk Medium"/>
                <a:sym typeface="HK Grotesk Medium"/>
              </a:rPr>
              <a:t>   </a:t>
            </a:r>
          </a:p>
          <a:p>
            <a:pPr algn="l">
              <a:lnSpc>
                <a:spcPts val="3138"/>
              </a:lnSpc>
            </a:pPr>
            <a:endParaRPr lang="en-US" sz="2241" dirty="0">
              <a:solidFill>
                <a:srgbClr val="222222"/>
              </a:solidFill>
              <a:latin typeface="HK Grotesk Medium"/>
              <a:ea typeface="HK Grotesk Medium"/>
              <a:cs typeface="HK Grotesk Medium"/>
              <a:sym typeface="HK Grotesk Medium"/>
            </a:endParaRPr>
          </a:p>
        </p:txBody>
      </p:sp>
      <p:sp>
        <p:nvSpPr>
          <p:cNvPr id="4" name="TextBox 4"/>
          <p:cNvSpPr txBox="1"/>
          <p:nvPr/>
        </p:nvSpPr>
        <p:spPr>
          <a:xfrm>
            <a:off x="5530140" y="3062413"/>
            <a:ext cx="5333692" cy="1172803"/>
          </a:xfrm>
          <a:prstGeom prst="rect">
            <a:avLst/>
          </a:prstGeom>
        </p:spPr>
        <p:txBody>
          <a:bodyPr lIns="0" tIns="0" rIns="0" bIns="0" rtlCol="0" anchor="t">
            <a:spAutoFit/>
          </a:bodyPr>
          <a:lstStyle/>
          <a:p>
            <a:pPr algn="l">
              <a:lnSpc>
                <a:spcPts val="3138"/>
              </a:lnSpc>
            </a:pPr>
            <a:r>
              <a:rPr lang="en-US" sz="2241">
                <a:solidFill>
                  <a:srgbClr val="222222"/>
                </a:solidFill>
                <a:latin typeface="HK Grotesk Medium"/>
                <a:ea typeface="HK Grotesk Medium"/>
                <a:cs typeface="HK Grotesk Medium"/>
                <a:sym typeface="HK Grotesk Medium"/>
              </a:rPr>
              <a:t>Tilberedning av Purekost</a:t>
            </a:r>
          </a:p>
          <a:p>
            <a:pPr marL="483987" lvl="1" indent="-241993" algn="l">
              <a:lnSpc>
                <a:spcPts val="3138"/>
              </a:lnSpc>
              <a:buFont typeface="Arial"/>
              <a:buChar char="•"/>
            </a:pPr>
            <a:r>
              <a:rPr lang="en-US" sz="2241">
                <a:solidFill>
                  <a:srgbClr val="222222"/>
                </a:solidFill>
                <a:latin typeface="HK Grotesk Medium"/>
                <a:ea typeface="HK Grotesk Medium"/>
                <a:cs typeface="HK Grotesk Medium"/>
                <a:sym typeface="HK Grotesk Medium"/>
              </a:rPr>
              <a:t>Praktisk</a:t>
            </a:r>
          </a:p>
          <a:p>
            <a:pPr algn="l">
              <a:lnSpc>
                <a:spcPts val="3138"/>
              </a:lnSpc>
            </a:pPr>
            <a:endParaRPr lang="en-US" sz="2241">
              <a:solidFill>
                <a:srgbClr val="222222"/>
              </a:solidFill>
              <a:latin typeface="HK Grotesk Medium"/>
              <a:ea typeface="HK Grotesk Medium"/>
              <a:cs typeface="HK Grotesk Medium"/>
              <a:sym typeface="HK Grotesk Medium"/>
            </a:endParaRPr>
          </a:p>
        </p:txBody>
      </p:sp>
      <p:sp>
        <p:nvSpPr>
          <p:cNvPr id="5" name="Freeform 5"/>
          <p:cNvSpPr/>
          <p:nvPr/>
        </p:nvSpPr>
        <p:spPr>
          <a:xfrm>
            <a:off x="7371816" y="6120888"/>
            <a:ext cx="2146363" cy="475830"/>
          </a:xfrm>
          <a:custGeom>
            <a:avLst/>
            <a:gdLst/>
            <a:ahLst/>
            <a:cxnLst/>
            <a:rect l="l" t="t" r="r" b="b"/>
            <a:pathLst>
              <a:path w="2146363" h="475830">
                <a:moveTo>
                  <a:pt x="0" y="0"/>
                </a:moveTo>
                <a:lnTo>
                  <a:pt x="2146363" y="0"/>
                </a:lnTo>
                <a:lnTo>
                  <a:pt x="2146363" y="475830"/>
                </a:lnTo>
                <a:lnTo>
                  <a:pt x="0" y="475830"/>
                </a:lnTo>
                <a:lnTo>
                  <a:pt x="0" y="0"/>
                </a:lnTo>
                <a:close/>
              </a:path>
            </a:pathLst>
          </a:custGeom>
          <a:blipFill>
            <a:blip r:embed="rId2"/>
            <a:stretch>
              <a:fillRect t="-1873" b="-1873"/>
            </a:stretch>
          </a:blipFill>
        </p:spPr>
        <p:txBody>
          <a:bodyPr/>
          <a:lstStyle/>
          <a:p>
            <a:endParaRPr lang="nb-NO"/>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2498" y="2741683"/>
            <a:ext cx="9753600" cy="2791061"/>
            <a:chOff x="0" y="0"/>
            <a:chExt cx="13004800" cy="3721414"/>
          </a:xfrm>
        </p:grpSpPr>
        <p:sp>
          <p:nvSpPr>
            <p:cNvPr id="3" name="Freeform 3"/>
            <p:cNvSpPr/>
            <p:nvPr/>
          </p:nvSpPr>
          <p:spPr>
            <a:xfrm>
              <a:off x="8487590" y="71332"/>
              <a:ext cx="4517210" cy="3463194"/>
            </a:xfrm>
            <a:custGeom>
              <a:avLst/>
              <a:gdLst/>
              <a:ahLst/>
              <a:cxnLst/>
              <a:rect l="l" t="t" r="r" b="b"/>
              <a:pathLst>
                <a:path w="4517210" h="3463194">
                  <a:moveTo>
                    <a:pt x="0" y="0"/>
                  </a:moveTo>
                  <a:lnTo>
                    <a:pt x="4517210" y="0"/>
                  </a:lnTo>
                  <a:lnTo>
                    <a:pt x="4517210" y="3463194"/>
                  </a:lnTo>
                  <a:lnTo>
                    <a:pt x="0" y="3463194"/>
                  </a:lnTo>
                  <a:lnTo>
                    <a:pt x="0" y="0"/>
                  </a:lnTo>
                  <a:close/>
                </a:path>
              </a:pathLst>
            </a:custGeom>
            <a:blipFill>
              <a:blip r:embed="rId2"/>
              <a:stretch>
                <a:fillRect/>
              </a:stretch>
            </a:blipFill>
          </p:spPr>
          <p:txBody>
            <a:bodyPr/>
            <a:lstStyle/>
            <a:p>
              <a:endParaRPr lang="nb-NO"/>
            </a:p>
          </p:txBody>
        </p:sp>
        <p:sp>
          <p:nvSpPr>
            <p:cNvPr id="4" name="Freeform 4"/>
            <p:cNvSpPr/>
            <p:nvPr/>
          </p:nvSpPr>
          <p:spPr>
            <a:xfrm>
              <a:off x="0" y="71332"/>
              <a:ext cx="4760977" cy="3650083"/>
            </a:xfrm>
            <a:custGeom>
              <a:avLst/>
              <a:gdLst/>
              <a:ahLst/>
              <a:cxnLst/>
              <a:rect l="l" t="t" r="r" b="b"/>
              <a:pathLst>
                <a:path w="4760977" h="3650083">
                  <a:moveTo>
                    <a:pt x="0" y="0"/>
                  </a:moveTo>
                  <a:lnTo>
                    <a:pt x="4760977" y="0"/>
                  </a:lnTo>
                  <a:lnTo>
                    <a:pt x="4760977" y="3650082"/>
                  </a:lnTo>
                  <a:lnTo>
                    <a:pt x="0" y="3650082"/>
                  </a:lnTo>
                  <a:lnTo>
                    <a:pt x="0" y="0"/>
                  </a:lnTo>
                  <a:close/>
                </a:path>
              </a:pathLst>
            </a:custGeom>
            <a:blipFill>
              <a:blip r:embed="rId3"/>
              <a:stretch>
                <a:fillRect/>
              </a:stretch>
            </a:blipFill>
          </p:spPr>
          <p:txBody>
            <a:bodyPr/>
            <a:lstStyle/>
            <a:p>
              <a:endParaRPr lang="nb-NO"/>
            </a:p>
          </p:txBody>
        </p:sp>
        <p:sp>
          <p:nvSpPr>
            <p:cNvPr id="5" name="Freeform 5"/>
            <p:cNvSpPr/>
            <p:nvPr/>
          </p:nvSpPr>
          <p:spPr>
            <a:xfrm>
              <a:off x="4264894" y="0"/>
              <a:ext cx="4472670" cy="3429047"/>
            </a:xfrm>
            <a:custGeom>
              <a:avLst/>
              <a:gdLst/>
              <a:ahLst/>
              <a:cxnLst/>
              <a:rect l="l" t="t" r="r" b="b"/>
              <a:pathLst>
                <a:path w="4472670" h="3429047">
                  <a:moveTo>
                    <a:pt x="0" y="0"/>
                  </a:moveTo>
                  <a:lnTo>
                    <a:pt x="4472671" y="0"/>
                  </a:lnTo>
                  <a:lnTo>
                    <a:pt x="4472671" y="3429047"/>
                  </a:lnTo>
                  <a:lnTo>
                    <a:pt x="0" y="3429047"/>
                  </a:lnTo>
                  <a:lnTo>
                    <a:pt x="0" y="0"/>
                  </a:lnTo>
                  <a:close/>
                </a:path>
              </a:pathLst>
            </a:custGeom>
            <a:blipFill>
              <a:blip r:embed="rId4"/>
              <a:stretch>
                <a:fillRect/>
              </a:stretch>
            </a:blipFill>
          </p:spPr>
          <p:txBody>
            <a:bodyPr/>
            <a:lstStyle/>
            <a:p>
              <a:endParaRPr lang="nb-NO"/>
            </a:p>
          </p:txBody>
        </p:sp>
      </p:grpSp>
      <p:sp>
        <p:nvSpPr>
          <p:cNvPr id="6" name="TextBox 6"/>
          <p:cNvSpPr txBox="1"/>
          <p:nvPr/>
        </p:nvSpPr>
        <p:spPr>
          <a:xfrm>
            <a:off x="1485009" y="1134478"/>
            <a:ext cx="7137268" cy="619023"/>
          </a:xfrm>
          <a:prstGeom prst="rect">
            <a:avLst/>
          </a:prstGeom>
        </p:spPr>
        <p:txBody>
          <a:bodyPr lIns="0" tIns="0" rIns="0" bIns="0" rtlCol="0" anchor="t">
            <a:spAutoFit/>
          </a:bodyPr>
          <a:lstStyle/>
          <a:p>
            <a:pPr algn="ctr">
              <a:lnSpc>
                <a:spcPts val="2522"/>
              </a:lnSpc>
            </a:pPr>
            <a:r>
              <a:rPr lang="en-US" sz="1801">
                <a:solidFill>
                  <a:srgbClr val="000000"/>
                </a:solidFill>
                <a:latin typeface="HK Grotesk Bold"/>
                <a:ea typeface="HK Grotesk Bold"/>
                <a:cs typeface="HK Grotesk Bold"/>
                <a:sym typeface="HK Grotesk Bold"/>
              </a:rPr>
              <a:t>Å leve med dysfagi kan ha en rekke </a:t>
            </a:r>
          </a:p>
          <a:p>
            <a:pPr algn="ctr">
              <a:lnSpc>
                <a:spcPts val="2522"/>
              </a:lnSpc>
              <a:spcBef>
                <a:spcPct val="0"/>
              </a:spcBef>
            </a:pPr>
            <a:r>
              <a:rPr lang="en-US" sz="1801">
                <a:solidFill>
                  <a:srgbClr val="000000"/>
                </a:solidFill>
                <a:latin typeface="HK Grotesk Bold"/>
                <a:ea typeface="HK Grotesk Bold"/>
                <a:cs typeface="HK Grotesk Bold"/>
                <a:sym typeface="HK Grotesk Bold"/>
              </a:rPr>
              <a:t>uheldige helsemessige konsekvenser</a:t>
            </a:r>
          </a:p>
        </p:txBody>
      </p:sp>
      <p:sp>
        <p:nvSpPr>
          <p:cNvPr id="7" name="Freeform 7"/>
          <p:cNvSpPr/>
          <p:nvPr/>
        </p:nvSpPr>
        <p:spPr>
          <a:xfrm>
            <a:off x="7413468" y="6405640"/>
            <a:ext cx="2146363" cy="475830"/>
          </a:xfrm>
          <a:custGeom>
            <a:avLst/>
            <a:gdLst/>
            <a:ahLst/>
            <a:cxnLst/>
            <a:rect l="l" t="t" r="r" b="b"/>
            <a:pathLst>
              <a:path w="2146363" h="475830">
                <a:moveTo>
                  <a:pt x="0" y="0"/>
                </a:moveTo>
                <a:lnTo>
                  <a:pt x="2146363" y="0"/>
                </a:lnTo>
                <a:lnTo>
                  <a:pt x="2146363" y="475830"/>
                </a:lnTo>
                <a:lnTo>
                  <a:pt x="0" y="475830"/>
                </a:lnTo>
                <a:lnTo>
                  <a:pt x="0" y="0"/>
                </a:lnTo>
                <a:close/>
              </a:path>
            </a:pathLst>
          </a:custGeom>
          <a:blipFill>
            <a:blip r:embed="rId5"/>
            <a:stretch>
              <a:fillRect t="-1873" b="-1873"/>
            </a:stretch>
          </a:blipFill>
        </p:spPr>
        <p:txBody>
          <a:bodyPr/>
          <a:lstStyle/>
          <a:p>
            <a:endParaRPr lang="nb-NO"/>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4284638" y="3247062"/>
            <a:ext cx="4068138" cy="4068138"/>
          </a:xfrm>
          <a:custGeom>
            <a:avLst/>
            <a:gdLst/>
            <a:ahLst/>
            <a:cxnLst/>
            <a:rect l="l" t="t" r="r" b="b"/>
            <a:pathLst>
              <a:path w="4068138" h="4068138">
                <a:moveTo>
                  <a:pt x="0" y="0"/>
                </a:moveTo>
                <a:lnTo>
                  <a:pt x="4068138" y="0"/>
                </a:lnTo>
                <a:lnTo>
                  <a:pt x="4068138" y="4068138"/>
                </a:lnTo>
                <a:lnTo>
                  <a:pt x="0" y="4068138"/>
                </a:lnTo>
                <a:lnTo>
                  <a:pt x="0" y="0"/>
                </a:lnTo>
                <a:close/>
              </a:path>
            </a:pathLst>
          </a:custGeom>
          <a:blipFill>
            <a:blip r:embed="rId2"/>
            <a:stretch>
              <a:fillRect/>
            </a:stretch>
          </a:blipFill>
        </p:spPr>
        <p:txBody>
          <a:bodyPr/>
          <a:lstStyle/>
          <a:p>
            <a:endParaRPr lang="nb-NO"/>
          </a:p>
        </p:txBody>
      </p:sp>
      <p:sp>
        <p:nvSpPr>
          <p:cNvPr id="3" name="Freeform 3"/>
          <p:cNvSpPr/>
          <p:nvPr/>
        </p:nvSpPr>
        <p:spPr>
          <a:xfrm>
            <a:off x="7524520" y="6345765"/>
            <a:ext cx="2146363" cy="475830"/>
          </a:xfrm>
          <a:custGeom>
            <a:avLst/>
            <a:gdLst/>
            <a:ahLst/>
            <a:cxnLst/>
            <a:rect l="l" t="t" r="r" b="b"/>
            <a:pathLst>
              <a:path w="2146363" h="475830">
                <a:moveTo>
                  <a:pt x="0" y="0"/>
                </a:moveTo>
                <a:lnTo>
                  <a:pt x="2146363" y="0"/>
                </a:lnTo>
                <a:lnTo>
                  <a:pt x="2146363" y="475830"/>
                </a:lnTo>
                <a:lnTo>
                  <a:pt x="0" y="475830"/>
                </a:lnTo>
                <a:lnTo>
                  <a:pt x="0" y="0"/>
                </a:lnTo>
                <a:close/>
              </a:path>
            </a:pathLst>
          </a:custGeom>
          <a:blipFill>
            <a:blip r:embed="rId3"/>
            <a:stretch>
              <a:fillRect t="-1873" b="-1873"/>
            </a:stretch>
          </a:blipFill>
        </p:spPr>
        <p:txBody>
          <a:bodyPr/>
          <a:lstStyle/>
          <a:p>
            <a:endParaRPr lang="nb-NO"/>
          </a:p>
        </p:txBody>
      </p:sp>
      <p:sp>
        <p:nvSpPr>
          <p:cNvPr id="4" name="Freeform 4"/>
          <p:cNvSpPr/>
          <p:nvPr/>
        </p:nvSpPr>
        <p:spPr>
          <a:xfrm>
            <a:off x="5842825" y="243516"/>
            <a:ext cx="3828058" cy="3828058"/>
          </a:xfrm>
          <a:custGeom>
            <a:avLst/>
            <a:gdLst/>
            <a:ahLst/>
            <a:cxnLst/>
            <a:rect l="l" t="t" r="r" b="b"/>
            <a:pathLst>
              <a:path w="3828058" h="3828058">
                <a:moveTo>
                  <a:pt x="0" y="0"/>
                </a:moveTo>
                <a:lnTo>
                  <a:pt x="3828058" y="0"/>
                </a:lnTo>
                <a:lnTo>
                  <a:pt x="3828058" y="3828059"/>
                </a:lnTo>
                <a:lnTo>
                  <a:pt x="0" y="3828059"/>
                </a:lnTo>
                <a:lnTo>
                  <a:pt x="0" y="0"/>
                </a:lnTo>
                <a:close/>
              </a:path>
            </a:pathLst>
          </a:custGeom>
          <a:blipFill>
            <a:blip r:embed="rId4"/>
            <a:stretch>
              <a:fillRect/>
            </a:stretch>
          </a:blipFill>
        </p:spPr>
        <p:txBody>
          <a:bodyPr/>
          <a:lstStyle/>
          <a:p>
            <a:endParaRPr lang="nb-NO"/>
          </a:p>
        </p:txBody>
      </p:sp>
      <p:sp>
        <p:nvSpPr>
          <p:cNvPr id="5" name="TextBox 5"/>
          <p:cNvSpPr txBox="1"/>
          <p:nvPr/>
        </p:nvSpPr>
        <p:spPr>
          <a:xfrm>
            <a:off x="273660" y="1565770"/>
            <a:ext cx="5600307" cy="830647"/>
          </a:xfrm>
          <a:prstGeom prst="rect">
            <a:avLst/>
          </a:prstGeom>
        </p:spPr>
        <p:txBody>
          <a:bodyPr lIns="0" tIns="0" rIns="0" bIns="0" rtlCol="0" anchor="t">
            <a:spAutoFit/>
          </a:bodyPr>
          <a:lstStyle/>
          <a:p>
            <a:pPr algn="l">
              <a:lnSpc>
                <a:spcPts val="3399"/>
              </a:lnSpc>
              <a:spcBef>
                <a:spcPct val="0"/>
              </a:spcBef>
            </a:pPr>
            <a:r>
              <a:rPr lang="en-US" sz="2428" b="1">
                <a:solidFill>
                  <a:srgbClr val="000000"/>
                </a:solidFill>
                <a:latin typeface="HK Grotesk Bold"/>
                <a:ea typeface="HK Grotesk Bold"/>
                <a:cs typeface="HK Grotesk Bold"/>
                <a:sym typeface="HK Grotesk Bold"/>
              </a:rPr>
              <a:t>Behandling av dysfagi </a:t>
            </a:r>
          </a:p>
          <a:p>
            <a:pPr algn="just">
              <a:lnSpc>
                <a:spcPts val="3399"/>
              </a:lnSpc>
              <a:spcBef>
                <a:spcPct val="0"/>
              </a:spcBef>
            </a:pPr>
            <a:r>
              <a:rPr lang="en-US" sz="2428" b="1">
                <a:solidFill>
                  <a:srgbClr val="000000"/>
                </a:solidFill>
                <a:latin typeface="HK Grotesk Bold"/>
                <a:ea typeface="HK Grotesk Bold"/>
                <a:cs typeface="HK Grotesk Bold"/>
                <a:sym typeface="HK Grotesk Bold"/>
              </a:rPr>
              <a:t>– riktig matkonsistens og spiseteknikker.</a:t>
            </a:r>
          </a:p>
        </p:txBody>
      </p:sp>
      <p:sp>
        <p:nvSpPr>
          <p:cNvPr id="6" name="TextBox 6"/>
          <p:cNvSpPr txBox="1"/>
          <p:nvPr/>
        </p:nvSpPr>
        <p:spPr>
          <a:xfrm>
            <a:off x="273660" y="3305175"/>
            <a:ext cx="5216792" cy="1485174"/>
          </a:xfrm>
          <a:prstGeom prst="rect">
            <a:avLst/>
          </a:prstGeom>
        </p:spPr>
        <p:txBody>
          <a:bodyPr lIns="0" tIns="0" rIns="0" bIns="0" rtlCol="0" anchor="t">
            <a:spAutoFit/>
          </a:bodyPr>
          <a:lstStyle/>
          <a:p>
            <a:pPr marL="463060" lvl="1" indent="-231530" algn="l">
              <a:lnSpc>
                <a:spcPts val="3002"/>
              </a:lnSpc>
              <a:buFont typeface="Arial"/>
              <a:buChar char="•"/>
            </a:pPr>
            <a:r>
              <a:rPr lang="en-US" sz="2144">
                <a:solidFill>
                  <a:srgbClr val="000000"/>
                </a:solidFill>
                <a:latin typeface="HK Grotesk Medium"/>
                <a:ea typeface="HK Grotesk Medium"/>
                <a:cs typeface="HK Grotesk Medium"/>
                <a:sym typeface="HK Grotesk Medium"/>
              </a:rPr>
              <a:t>K</a:t>
            </a:r>
            <a:r>
              <a:rPr lang="en-US" sz="2144" b="1">
                <a:solidFill>
                  <a:srgbClr val="000000"/>
                </a:solidFill>
                <a:latin typeface="HK Grotesk Medium"/>
                <a:ea typeface="HK Grotesk Medium"/>
                <a:cs typeface="HK Grotesk Medium"/>
                <a:sym typeface="HK Grotesk Medium"/>
              </a:rPr>
              <a:t>artlegging av problemområdet </a:t>
            </a:r>
          </a:p>
          <a:p>
            <a:pPr marL="463060" lvl="1" indent="-231530" algn="l">
              <a:lnSpc>
                <a:spcPts val="3002"/>
              </a:lnSpc>
              <a:buFont typeface="Arial"/>
              <a:buChar char="•"/>
            </a:pPr>
            <a:r>
              <a:rPr lang="en-US" sz="2144" b="1">
                <a:solidFill>
                  <a:srgbClr val="000000"/>
                </a:solidFill>
                <a:latin typeface="HK Grotesk Medium"/>
                <a:ea typeface="HK Grotesk Medium"/>
                <a:cs typeface="HK Grotesk Medium"/>
                <a:sym typeface="HK Grotesk Medium"/>
              </a:rPr>
              <a:t>Deretter er det viktig å finne den sikreste måten den enkelte kan spise/svelge på.</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1108842" y="1584198"/>
            <a:ext cx="4539290" cy="4539290"/>
          </a:xfrm>
          <a:custGeom>
            <a:avLst/>
            <a:gdLst/>
            <a:ahLst/>
            <a:cxnLst/>
            <a:rect l="l" t="t" r="r" b="b"/>
            <a:pathLst>
              <a:path w="4539290" h="4539290">
                <a:moveTo>
                  <a:pt x="0" y="0"/>
                </a:moveTo>
                <a:lnTo>
                  <a:pt x="4539290" y="0"/>
                </a:lnTo>
                <a:lnTo>
                  <a:pt x="4539290" y="4539290"/>
                </a:lnTo>
                <a:lnTo>
                  <a:pt x="0" y="45392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3" name="Freeform 3"/>
          <p:cNvSpPr/>
          <p:nvPr/>
        </p:nvSpPr>
        <p:spPr>
          <a:xfrm>
            <a:off x="882101" y="1357457"/>
            <a:ext cx="4992773" cy="4992773"/>
          </a:xfrm>
          <a:custGeom>
            <a:avLst/>
            <a:gdLst/>
            <a:ahLst/>
            <a:cxnLst/>
            <a:rect l="l" t="t" r="r" b="b"/>
            <a:pathLst>
              <a:path w="4992773" h="4992773">
                <a:moveTo>
                  <a:pt x="0" y="0"/>
                </a:moveTo>
                <a:lnTo>
                  <a:pt x="4992772" y="0"/>
                </a:lnTo>
                <a:lnTo>
                  <a:pt x="4992772" y="4992773"/>
                </a:lnTo>
                <a:lnTo>
                  <a:pt x="0" y="49927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4" name="Freeform 4"/>
          <p:cNvSpPr/>
          <p:nvPr/>
        </p:nvSpPr>
        <p:spPr>
          <a:xfrm>
            <a:off x="7413468" y="6405640"/>
            <a:ext cx="2146363" cy="475830"/>
          </a:xfrm>
          <a:custGeom>
            <a:avLst/>
            <a:gdLst/>
            <a:ahLst/>
            <a:cxnLst/>
            <a:rect l="l" t="t" r="r" b="b"/>
            <a:pathLst>
              <a:path w="2146363" h="475830">
                <a:moveTo>
                  <a:pt x="0" y="0"/>
                </a:moveTo>
                <a:lnTo>
                  <a:pt x="2146363" y="0"/>
                </a:lnTo>
                <a:lnTo>
                  <a:pt x="2146363" y="475830"/>
                </a:lnTo>
                <a:lnTo>
                  <a:pt x="0" y="475830"/>
                </a:lnTo>
                <a:lnTo>
                  <a:pt x="0" y="0"/>
                </a:lnTo>
                <a:close/>
              </a:path>
            </a:pathLst>
          </a:custGeom>
          <a:blipFill>
            <a:blip r:embed="rId6"/>
            <a:stretch>
              <a:fillRect t="-1873" b="-1873"/>
            </a:stretch>
          </a:blipFill>
        </p:spPr>
        <p:txBody>
          <a:bodyPr/>
          <a:lstStyle/>
          <a:p>
            <a:endParaRPr lang="nb-NO"/>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1520" y="501539"/>
            <a:ext cx="4902876" cy="6537168"/>
          </a:xfrm>
          <a:custGeom>
            <a:avLst/>
            <a:gdLst/>
            <a:ahLst/>
            <a:cxnLst/>
            <a:rect l="l" t="t" r="r" b="b"/>
            <a:pathLst>
              <a:path w="4902876" h="6537168">
                <a:moveTo>
                  <a:pt x="0" y="0"/>
                </a:moveTo>
                <a:lnTo>
                  <a:pt x="4902876" y="0"/>
                </a:lnTo>
                <a:lnTo>
                  <a:pt x="4902876" y="6537169"/>
                </a:lnTo>
                <a:lnTo>
                  <a:pt x="0" y="6537169"/>
                </a:lnTo>
                <a:lnTo>
                  <a:pt x="0" y="0"/>
                </a:lnTo>
                <a:close/>
              </a:path>
            </a:pathLst>
          </a:custGeom>
          <a:blipFill>
            <a:blip r:embed="rId2"/>
            <a:stretch>
              <a:fillRect/>
            </a:stretch>
          </a:blipFill>
        </p:spPr>
        <p:txBody>
          <a:bodyPr/>
          <a:lstStyle/>
          <a:p>
            <a:endParaRPr lang="nb-NO"/>
          </a:p>
        </p:txBody>
      </p:sp>
      <p:sp>
        <p:nvSpPr>
          <p:cNvPr id="3" name="Freeform 3"/>
          <p:cNvSpPr/>
          <p:nvPr/>
        </p:nvSpPr>
        <p:spPr>
          <a:xfrm>
            <a:off x="2884606" y="3235340"/>
            <a:ext cx="3092291" cy="2926080"/>
          </a:xfrm>
          <a:custGeom>
            <a:avLst/>
            <a:gdLst/>
            <a:ahLst/>
            <a:cxnLst/>
            <a:rect l="l" t="t" r="r" b="b"/>
            <a:pathLst>
              <a:path w="3092291" h="2926080">
                <a:moveTo>
                  <a:pt x="0" y="0"/>
                </a:moveTo>
                <a:lnTo>
                  <a:pt x="3092291" y="0"/>
                </a:lnTo>
                <a:lnTo>
                  <a:pt x="3092291"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4" name="Freeform 4"/>
          <p:cNvSpPr/>
          <p:nvPr/>
        </p:nvSpPr>
        <p:spPr>
          <a:xfrm>
            <a:off x="8102236" y="1996752"/>
            <a:ext cx="1366985" cy="403261"/>
          </a:xfrm>
          <a:custGeom>
            <a:avLst/>
            <a:gdLst/>
            <a:ahLst/>
            <a:cxnLst/>
            <a:rect l="l" t="t" r="r" b="b"/>
            <a:pathLst>
              <a:path w="1366985" h="403261">
                <a:moveTo>
                  <a:pt x="0" y="0"/>
                </a:moveTo>
                <a:lnTo>
                  <a:pt x="1366985" y="0"/>
                </a:lnTo>
                <a:lnTo>
                  <a:pt x="1366985" y="403261"/>
                </a:lnTo>
                <a:lnTo>
                  <a:pt x="0" y="4032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5" name="Freeform 5"/>
          <p:cNvSpPr/>
          <p:nvPr/>
        </p:nvSpPr>
        <p:spPr>
          <a:xfrm>
            <a:off x="8102236" y="4151901"/>
            <a:ext cx="919844" cy="1093426"/>
          </a:xfrm>
          <a:custGeom>
            <a:avLst/>
            <a:gdLst/>
            <a:ahLst/>
            <a:cxnLst/>
            <a:rect l="l" t="t" r="r" b="b"/>
            <a:pathLst>
              <a:path w="919844" h="1093426">
                <a:moveTo>
                  <a:pt x="0" y="0"/>
                </a:moveTo>
                <a:lnTo>
                  <a:pt x="919844" y="0"/>
                </a:lnTo>
                <a:lnTo>
                  <a:pt x="919844" y="1093426"/>
                </a:lnTo>
                <a:lnTo>
                  <a:pt x="0" y="10934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b-NO"/>
          </a:p>
        </p:txBody>
      </p:sp>
      <p:sp>
        <p:nvSpPr>
          <p:cNvPr id="6" name="Freeform 6"/>
          <p:cNvSpPr/>
          <p:nvPr/>
        </p:nvSpPr>
        <p:spPr>
          <a:xfrm>
            <a:off x="6300410" y="4417146"/>
            <a:ext cx="1150251" cy="828181"/>
          </a:xfrm>
          <a:custGeom>
            <a:avLst/>
            <a:gdLst/>
            <a:ahLst/>
            <a:cxnLst/>
            <a:rect l="l" t="t" r="r" b="b"/>
            <a:pathLst>
              <a:path w="1150251" h="828181">
                <a:moveTo>
                  <a:pt x="0" y="0"/>
                </a:moveTo>
                <a:lnTo>
                  <a:pt x="1150252" y="0"/>
                </a:lnTo>
                <a:lnTo>
                  <a:pt x="1150252" y="828181"/>
                </a:lnTo>
                <a:lnTo>
                  <a:pt x="0" y="82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b-NO"/>
          </a:p>
        </p:txBody>
      </p:sp>
      <p:sp>
        <p:nvSpPr>
          <p:cNvPr id="7" name="Freeform 7"/>
          <p:cNvSpPr/>
          <p:nvPr/>
        </p:nvSpPr>
        <p:spPr>
          <a:xfrm>
            <a:off x="6603630" y="1179290"/>
            <a:ext cx="847032" cy="1220723"/>
          </a:xfrm>
          <a:custGeom>
            <a:avLst/>
            <a:gdLst/>
            <a:ahLst/>
            <a:cxnLst/>
            <a:rect l="l" t="t" r="r" b="b"/>
            <a:pathLst>
              <a:path w="847032" h="1220723">
                <a:moveTo>
                  <a:pt x="0" y="0"/>
                </a:moveTo>
                <a:lnTo>
                  <a:pt x="847032" y="0"/>
                </a:lnTo>
                <a:lnTo>
                  <a:pt x="847032" y="1220723"/>
                </a:lnTo>
                <a:lnTo>
                  <a:pt x="0" y="1220723"/>
                </a:lnTo>
                <a:lnTo>
                  <a:pt x="0" y="0"/>
                </a:lnTo>
                <a:close/>
              </a:path>
            </a:pathLst>
          </a:custGeom>
          <a:blipFill>
            <a:blip r:embed="rId11">
              <a:extLst>
                <a:ext uri="{96DAC541-7B7A-43D3-8B79-37D633B846F1}">
                  <asvg:svgBlip xmlns:asvg="http://schemas.microsoft.com/office/drawing/2016/SVG/main" r:embed="rId12"/>
                </a:ext>
              </a:extLst>
            </a:blip>
            <a:stretch>
              <a:fillRect r="-98783"/>
            </a:stretch>
          </a:blipFill>
        </p:spPr>
        <p:txBody>
          <a:bodyPr/>
          <a:lstStyle/>
          <a:p>
            <a:endParaRPr lang="nb-NO"/>
          </a:p>
        </p:txBody>
      </p:sp>
      <p:sp>
        <p:nvSpPr>
          <p:cNvPr id="8" name="TextBox 8"/>
          <p:cNvSpPr txBox="1"/>
          <p:nvPr/>
        </p:nvSpPr>
        <p:spPr>
          <a:xfrm>
            <a:off x="6300410" y="2606136"/>
            <a:ext cx="1687471" cy="629204"/>
          </a:xfrm>
          <a:prstGeom prst="rect">
            <a:avLst/>
          </a:prstGeom>
        </p:spPr>
        <p:txBody>
          <a:bodyPr lIns="0" tIns="0" rIns="0" bIns="0" rtlCol="0" anchor="t">
            <a:spAutoFit/>
          </a:bodyPr>
          <a:lstStyle/>
          <a:p>
            <a:pPr algn="ctr">
              <a:lnSpc>
                <a:spcPts val="2566"/>
              </a:lnSpc>
            </a:pPr>
            <a:r>
              <a:rPr lang="en-US" sz="1833">
                <a:solidFill>
                  <a:srgbClr val="000000"/>
                </a:solidFill>
                <a:latin typeface="Open Sans"/>
                <a:ea typeface="Open Sans"/>
                <a:cs typeface="Open Sans"/>
                <a:sym typeface="Open Sans"/>
              </a:rPr>
              <a:t>Maven inntil bordet</a:t>
            </a:r>
          </a:p>
        </p:txBody>
      </p:sp>
      <p:sp>
        <p:nvSpPr>
          <p:cNvPr id="9" name="TextBox 9"/>
          <p:cNvSpPr txBox="1"/>
          <p:nvPr/>
        </p:nvSpPr>
        <p:spPr>
          <a:xfrm>
            <a:off x="7941993" y="2606136"/>
            <a:ext cx="1687471" cy="629204"/>
          </a:xfrm>
          <a:prstGeom prst="rect">
            <a:avLst/>
          </a:prstGeom>
        </p:spPr>
        <p:txBody>
          <a:bodyPr lIns="0" tIns="0" rIns="0" bIns="0" rtlCol="0" anchor="t">
            <a:spAutoFit/>
          </a:bodyPr>
          <a:lstStyle/>
          <a:p>
            <a:pPr algn="ctr">
              <a:lnSpc>
                <a:spcPts val="2566"/>
              </a:lnSpc>
            </a:pPr>
            <a:r>
              <a:rPr lang="en-US" sz="1833">
                <a:solidFill>
                  <a:srgbClr val="000000"/>
                </a:solidFill>
                <a:latin typeface="Open Sans"/>
                <a:ea typeface="Open Sans"/>
                <a:cs typeface="Open Sans"/>
                <a:sym typeface="Open Sans"/>
              </a:rPr>
              <a:t>Armene godt støttet</a:t>
            </a:r>
          </a:p>
        </p:txBody>
      </p:sp>
      <p:sp>
        <p:nvSpPr>
          <p:cNvPr id="10" name="TextBox 10"/>
          <p:cNvSpPr txBox="1"/>
          <p:nvPr/>
        </p:nvSpPr>
        <p:spPr>
          <a:xfrm>
            <a:off x="6183410" y="5335698"/>
            <a:ext cx="1687471" cy="629204"/>
          </a:xfrm>
          <a:prstGeom prst="rect">
            <a:avLst/>
          </a:prstGeom>
        </p:spPr>
        <p:txBody>
          <a:bodyPr lIns="0" tIns="0" rIns="0" bIns="0" rtlCol="0" anchor="t">
            <a:spAutoFit/>
          </a:bodyPr>
          <a:lstStyle/>
          <a:p>
            <a:pPr algn="ctr">
              <a:lnSpc>
                <a:spcPts val="2566"/>
              </a:lnSpc>
            </a:pPr>
            <a:r>
              <a:rPr lang="en-US" sz="1833">
                <a:solidFill>
                  <a:srgbClr val="000000"/>
                </a:solidFill>
                <a:latin typeface="Open Sans"/>
                <a:ea typeface="Open Sans"/>
                <a:cs typeface="Open Sans"/>
                <a:sym typeface="Open Sans"/>
              </a:rPr>
              <a:t>Bena godt i gulvet</a:t>
            </a:r>
          </a:p>
        </p:txBody>
      </p:sp>
      <p:sp>
        <p:nvSpPr>
          <p:cNvPr id="11" name="TextBox 11"/>
          <p:cNvSpPr txBox="1"/>
          <p:nvPr/>
        </p:nvSpPr>
        <p:spPr>
          <a:xfrm>
            <a:off x="7870881" y="5335698"/>
            <a:ext cx="1687471" cy="629204"/>
          </a:xfrm>
          <a:prstGeom prst="rect">
            <a:avLst/>
          </a:prstGeom>
        </p:spPr>
        <p:txBody>
          <a:bodyPr lIns="0" tIns="0" rIns="0" bIns="0" rtlCol="0" anchor="t">
            <a:spAutoFit/>
          </a:bodyPr>
          <a:lstStyle/>
          <a:p>
            <a:pPr algn="ctr">
              <a:lnSpc>
                <a:spcPts val="2566"/>
              </a:lnSpc>
            </a:pPr>
            <a:r>
              <a:rPr lang="en-US" sz="1833">
                <a:solidFill>
                  <a:srgbClr val="000000"/>
                </a:solidFill>
                <a:latin typeface="Open Sans"/>
                <a:ea typeface="Open Sans"/>
                <a:cs typeface="Open Sans"/>
                <a:sym typeface="Open Sans"/>
              </a:rPr>
              <a:t>Haken ned mot brystet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863497" y="2219719"/>
            <a:ext cx="4013303" cy="3973170"/>
          </a:xfrm>
          <a:custGeom>
            <a:avLst/>
            <a:gdLst/>
            <a:ahLst/>
            <a:cxnLst/>
            <a:rect l="l" t="t" r="r" b="b"/>
            <a:pathLst>
              <a:path w="4013303" h="3973170">
                <a:moveTo>
                  <a:pt x="0" y="0"/>
                </a:moveTo>
                <a:lnTo>
                  <a:pt x="4013303" y="0"/>
                </a:lnTo>
                <a:lnTo>
                  <a:pt x="4013303" y="3973169"/>
                </a:lnTo>
                <a:lnTo>
                  <a:pt x="0" y="39731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3" name="Freeform 3"/>
          <p:cNvSpPr/>
          <p:nvPr/>
        </p:nvSpPr>
        <p:spPr>
          <a:xfrm>
            <a:off x="5065230" y="2363670"/>
            <a:ext cx="4013303" cy="3973170"/>
          </a:xfrm>
          <a:custGeom>
            <a:avLst/>
            <a:gdLst/>
            <a:ahLst/>
            <a:cxnLst/>
            <a:rect l="l" t="t" r="r" b="b"/>
            <a:pathLst>
              <a:path w="4013303" h="3973170">
                <a:moveTo>
                  <a:pt x="0" y="0"/>
                </a:moveTo>
                <a:lnTo>
                  <a:pt x="4013303" y="0"/>
                </a:lnTo>
                <a:lnTo>
                  <a:pt x="4013303" y="3973170"/>
                </a:lnTo>
                <a:lnTo>
                  <a:pt x="0" y="3973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4" name="TextBox 4"/>
          <p:cNvSpPr txBox="1"/>
          <p:nvPr/>
        </p:nvSpPr>
        <p:spPr>
          <a:xfrm>
            <a:off x="1098380" y="3150471"/>
            <a:ext cx="1218167" cy="305680"/>
          </a:xfrm>
          <a:prstGeom prst="rect">
            <a:avLst/>
          </a:prstGeom>
        </p:spPr>
        <p:txBody>
          <a:bodyPr lIns="0" tIns="0" rIns="0" bIns="0" rtlCol="0" anchor="t">
            <a:spAutoFit/>
          </a:bodyPr>
          <a:lstStyle/>
          <a:p>
            <a:pPr algn="ctr">
              <a:lnSpc>
                <a:spcPts val="2522"/>
              </a:lnSpc>
              <a:spcBef>
                <a:spcPct val="0"/>
              </a:spcBef>
            </a:pPr>
            <a:r>
              <a:rPr lang="en-US" sz="1801">
                <a:solidFill>
                  <a:srgbClr val="FFFFFF"/>
                </a:solidFill>
                <a:latin typeface="HK Grotesk Bold"/>
                <a:ea typeface="HK Grotesk Bold"/>
                <a:cs typeface="HK Grotesk Bold"/>
                <a:sym typeface="HK Grotesk Bold"/>
              </a:rPr>
              <a:t>Ledelsen</a:t>
            </a:r>
          </a:p>
        </p:txBody>
      </p:sp>
      <p:sp>
        <p:nvSpPr>
          <p:cNvPr id="5" name="TextBox 5"/>
          <p:cNvSpPr txBox="1"/>
          <p:nvPr/>
        </p:nvSpPr>
        <p:spPr>
          <a:xfrm>
            <a:off x="2626967" y="2569547"/>
            <a:ext cx="1123776" cy="619023"/>
          </a:xfrm>
          <a:prstGeom prst="rect">
            <a:avLst/>
          </a:prstGeom>
        </p:spPr>
        <p:txBody>
          <a:bodyPr lIns="0" tIns="0" rIns="0" bIns="0" rtlCol="0" anchor="t">
            <a:spAutoFit/>
          </a:bodyPr>
          <a:lstStyle/>
          <a:p>
            <a:pPr algn="ctr">
              <a:lnSpc>
                <a:spcPts val="2522"/>
              </a:lnSpc>
              <a:spcBef>
                <a:spcPct val="0"/>
              </a:spcBef>
            </a:pPr>
            <a:r>
              <a:rPr lang="en-US" sz="1801">
                <a:solidFill>
                  <a:srgbClr val="FFFFFF"/>
                </a:solidFill>
                <a:latin typeface="HK Grotesk Bold"/>
                <a:ea typeface="HK Grotesk Bold"/>
                <a:cs typeface="HK Grotesk Bold"/>
                <a:sym typeface="HK Grotesk Bold"/>
              </a:rPr>
              <a:t>Kokk og kjøkken</a:t>
            </a:r>
          </a:p>
        </p:txBody>
      </p:sp>
      <p:sp>
        <p:nvSpPr>
          <p:cNvPr id="6" name="TextBox 6"/>
          <p:cNvSpPr txBox="1"/>
          <p:nvPr/>
        </p:nvSpPr>
        <p:spPr>
          <a:xfrm>
            <a:off x="2074954" y="4044575"/>
            <a:ext cx="1123776" cy="305680"/>
          </a:xfrm>
          <a:prstGeom prst="rect">
            <a:avLst/>
          </a:prstGeom>
        </p:spPr>
        <p:txBody>
          <a:bodyPr lIns="0" tIns="0" rIns="0" bIns="0" rtlCol="0" anchor="t">
            <a:spAutoFit/>
          </a:bodyPr>
          <a:lstStyle/>
          <a:p>
            <a:pPr algn="ctr">
              <a:lnSpc>
                <a:spcPts val="2522"/>
              </a:lnSpc>
              <a:spcBef>
                <a:spcPct val="0"/>
              </a:spcBef>
            </a:pPr>
            <a:r>
              <a:rPr lang="en-US" sz="1801">
                <a:solidFill>
                  <a:srgbClr val="FFFFFF"/>
                </a:solidFill>
                <a:latin typeface="HK Grotesk Bold"/>
                <a:ea typeface="HK Grotesk Bold"/>
                <a:cs typeface="HK Grotesk Bold"/>
                <a:sym typeface="HK Grotesk Bold"/>
              </a:rPr>
              <a:t>Logoped</a:t>
            </a:r>
          </a:p>
        </p:txBody>
      </p:sp>
      <p:sp>
        <p:nvSpPr>
          <p:cNvPr id="7" name="TextBox 7"/>
          <p:cNvSpPr txBox="1"/>
          <p:nvPr/>
        </p:nvSpPr>
        <p:spPr>
          <a:xfrm>
            <a:off x="3750743" y="3900624"/>
            <a:ext cx="1432827" cy="305680"/>
          </a:xfrm>
          <a:prstGeom prst="rect">
            <a:avLst/>
          </a:prstGeom>
        </p:spPr>
        <p:txBody>
          <a:bodyPr lIns="0" tIns="0" rIns="0" bIns="0" rtlCol="0" anchor="t">
            <a:spAutoFit/>
          </a:bodyPr>
          <a:lstStyle/>
          <a:p>
            <a:pPr algn="l">
              <a:lnSpc>
                <a:spcPts val="2522"/>
              </a:lnSpc>
              <a:spcBef>
                <a:spcPct val="0"/>
              </a:spcBef>
            </a:pPr>
            <a:r>
              <a:rPr lang="en-US" sz="1801">
                <a:solidFill>
                  <a:srgbClr val="FFFFFF"/>
                </a:solidFill>
                <a:latin typeface="HK Grotesk Bold"/>
                <a:ea typeface="HK Grotesk Bold"/>
                <a:cs typeface="HK Grotesk Bold"/>
                <a:sym typeface="HK Grotesk Bold"/>
              </a:rPr>
              <a:t>Ergo-terapeut</a:t>
            </a:r>
          </a:p>
        </p:txBody>
      </p:sp>
      <p:sp>
        <p:nvSpPr>
          <p:cNvPr id="8" name="TextBox 8"/>
          <p:cNvSpPr txBox="1"/>
          <p:nvPr/>
        </p:nvSpPr>
        <p:spPr>
          <a:xfrm>
            <a:off x="863497" y="4708997"/>
            <a:ext cx="1123776" cy="619023"/>
          </a:xfrm>
          <a:prstGeom prst="rect">
            <a:avLst/>
          </a:prstGeom>
        </p:spPr>
        <p:txBody>
          <a:bodyPr lIns="0" tIns="0" rIns="0" bIns="0" rtlCol="0" anchor="t">
            <a:spAutoFit/>
          </a:bodyPr>
          <a:lstStyle/>
          <a:p>
            <a:pPr algn="l">
              <a:lnSpc>
                <a:spcPts val="2522"/>
              </a:lnSpc>
              <a:spcBef>
                <a:spcPct val="0"/>
              </a:spcBef>
            </a:pPr>
            <a:r>
              <a:rPr lang="en-US" sz="1801">
                <a:solidFill>
                  <a:srgbClr val="FFFFFF"/>
                </a:solidFill>
                <a:latin typeface="HK Grotesk Bold"/>
                <a:ea typeface="HK Grotesk Bold"/>
                <a:cs typeface="HK Grotesk Bold"/>
                <a:sym typeface="HK Grotesk Bold"/>
              </a:rPr>
              <a:t>Pasient pårørende</a:t>
            </a:r>
          </a:p>
        </p:txBody>
      </p:sp>
      <p:sp>
        <p:nvSpPr>
          <p:cNvPr id="9" name="TextBox 9"/>
          <p:cNvSpPr txBox="1"/>
          <p:nvPr/>
        </p:nvSpPr>
        <p:spPr>
          <a:xfrm>
            <a:off x="5312431" y="3150471"/>
            <a:ext cx="1123776" cy="619023"/>
          </a:xfrm>
          <a:prstGeom prst="rect">
            <a:avLst/>
          </a:prstGeom>
        </p:spPr>
        <p:txBody>
          <a:bodyPr lIns="0" tIns="0" rIns="0" bIns="0" rtlCol="0" anchor="t">
            <a:spAutoFit/>
          </a:bodyPr>
          <a:lstStyle/>
          <a:p>
            <a:pPr algn="ctr">
              <a:lnSpc>
                <a:spcPts val="2522"/>
              </a:lnSpc>
            </a:pPr>
            <a:r>
              <a:rPr lang="en-US" sz="1801">
                <a:solidFill>
                  <a:srgbClr val="FFFFFF"/>
                </a:solidFill>
                <a:latin typeface="HK Grotesk Bold"/>
                <a:ea typeface="HK Grotesk Bold"/>
                <a:cs typeface="HK Grotesk Bold"/>
                <a:sym typeface="HK Grotesk Bold"/>
              </a:rPr>
              <a:t>Post/</a:t>
            </a:r>
          </a:p>
          <a:p>
            <a:pPr algn="ctr">
              <a:lnSpc>
                <a:spcPts val="2522"/>
              </a:lnSpc>
              <a:spcBef>
                <a:spcPct val="0"/>
              </a:spcBef>
            </a:pPr>
            <a:r>
              <a:rPr lang="en-US" sz="1801">
                <a:solidFill>
                  <a:srgbClr val="FFFFFF"/>
                </a:solidFill>
                <a:latin typeface="HK Grotesk Bold"/>
                <a:ea typeface="HK Grotesk Bold"/>
                <a:cs typeface="HK Grotesk Bold"/>
                <a:sym typeface="HK Grotesk Bold"/>
              </a:rPr>
              <a:t>matvert</a:t>
            </a:r>
          </a:p>
        </p:txBody>
      </p:sp>
      <p:sp>
        <p:nvSpPr>
          <p:cNvPr id="10" name="TextBox 10"/>
          <p:cNvSpPr txBox="1"/>
          <p:nvPr/>
        </p:nvSpPr>
        <p:spPr>
          <a:xfrm>
            <a:off x="6279937" y="4178365"/>
            <a:ext cx="1123776" cy="305680"/>
          </a:xfrm>
          <a:prstGeom prst="rect">
            <a:avLst/>
          </a:prstGeom>
        </p:spPr>
        <p:txBody>
          <a:bodyPr lIns="0" tIns="0" rIns="0" bIns="0" rtlCol="0" anchor="t">
            <a:spAutoFit/>
          </a:bodyPr>
          <a:lstStyle/>
          <a:p>
            <a:pPr algn="ctr">
              <a:lnSpc>
                <a:spcPts val="2522"/>
              </a:lnSpc>
              <a:spcBef>
                <a:spcPct val="0"/>
              </a:spcBef>
            </a:pPr>
            <a:r>
              <a:rPr lang="en-US" sz="1801">
                <a:solidFill>
                  <a:srgbClr val="FFFFFF"/>
                </a:solidFill>
                <a:latin typeface="HK Grotesk Bold"/>
                <a:ea typeface="HK Grotesk Bold"/>
                <a:cs typeface="HK Grotesk Bold"/>
                <a:sym typeface="HK Grotesk Bold"/>
              </a:rPr>
              <a:t>Lege</a:t>
            </a:r>
          </a:p>
        </p:txBody>
      </p:sp>
      <p:sp>
        <p:nvSpPr>
          <p:cNvPr id="11" name="TextBox 11"/>
          <p:cNvSpPr txBox="1"/>
          <p:nvPr/>
        </p:nvSpPr>
        <p:spPr>
          <a:xfrm>
            <a:off x="5065230" y="4856715"/>
            <a:ext cx="1123776" cy="619023"/>
          </a:xfrm>
          <a:prstGeom prst="rect">
            <a:avLst/>
          </a:prstGeom>
        </p:spPr>
        <p:txBody>
          <a:bodyPr lIns="0" tIns="0" rIns="0" bIns="0" rtlCol="0" anchor="t">
            <a:spAutoFit/>
          </a:bodyPr>
          <a:lstStyle/>
          <a:p>
            <a:pPr algn="l">
              <a:lnSpc>
                <a:spcPts val="2522"/>
              </a:lnSpc>
            </a:pPr>
            <a:r>
              <a:rPr lang="en-US" sz="1801">
                <a:solidFill>
                  <a:srgbClr val="FFFFFF"/>
                </a:solidFill>
                <a:latin typeface="HK Grotesk Bold"/>
                <a:ea typeface="HK Grotesk Bold"/>
                <a:cs typeface="HK Grotesk Bold"/>
                <a:sym typeface="HK Grotesk Bold"/>
              </a:rPr>
              <a:t>Helsefag</a:t>
            </a:r>
          </a:p>
          <a:p>
            <a:pPr algn="l">
              <a:lnSpc>
                <a:spcPts val="2522"/>
              </a:lnSpc>
              <a:spcBef>
                <a:spcPct val="0"/>
              </a:spcBef>
            </a:pPr>
            <a:r>
              <a:rPr lang="en-US" sz="1801">
                <a:solidFill>
                  <a:srgbClr val="FFFFFF"/>
                </a:solidFill>
                <a:latin typeface="HK Grotesk Bold"/>
                <a:ea typeface="HK Grotesk Bold"/>
                <a:cs typeface="HK Grotesk Bold"/>
                <a:sym typeface="HK Grotesk Bold"/>
              </a:rPr>
              <a:t>arbeider</a:t>
            </a:r>
          </a:p>
        </p:txBody>
      </p:sp>
      <p:sp>
        <p:nvSpPr>
          <p:cNvPr id="12" name="TextBox 12"/>
          <p:cNvSpPr txBox="1"/>
          <p:nvPr/>
        </p:nvSpPr>
        <p:spPr>
          <a:xfrm>
            <a:off x="6841825" y="2598189"/>
            <a:ext cx="1123776" cy="932367"/>
          </a:xfrm>
          <a:prstGeom prst="rect">
            <a:avLst/>
          </a:prstGeom>
        </p:spPr>
        <p:txBody>
          <a:bodyPr lIns="0" tIns="0" rIns="0" bIns="0" rtlCol="0" anchor="t">
            <a:spAutoFit/>
          </a:bodyPr>
          <a:lstStyle/>
          <a:p>
            <a:pPr algn="ctr">
              <a:lnSpc>
                <a:spcPts val="2522"/>
              </a:lnSpc>
            </a:pPr>
            <a:r>
              <a:rPr lang="en-US" sz="1801">
                <a:solidFill>
                  <a:srgbClr val="FFFFFF"/>
                </a:solidFill>
                <a:latin typeface="HK Grotesk Bold"/>
                <a:ea typeface="HK Grotesk Bold"/>
                <a:cs typeface="HK Grotesk Bold"/>
                <a:sym typeface="HK Grotesk Bold"/>
              </a:rPr>
              <a:t>Klinisk ernæirngs</a:t>
            </a:r>
          </a:p>
          <a:p>
            <a:pPr algn="ctr">
              <a:lnSpc>
                <a:spcPts val="2522"/>
              </a:lnSpc>
              <a:spcBef>
                <a:spcPct val="0"/>
              </a:spcBef>
            </a:pPr>
            <a:r>
              <a:rPr lang="en-US" sz="1801">
                <a:solidFill>
                  <a:srgbClr val="FFFFFF"/>
                </a:solidFill>
                <a:latin typeface="HK Grotesk Bold"/>
                <a:ea typeface="HK Grotesk Bold"/>
                <a:cs typeface="HK Grotesk Bold"/>
                <a:sym typeface="HK Grotesk Bold"/>
              </a:rPr>
              <a:t>fysiolg</a:t>
            </a:r>
          </a:p>
        </p:txBody>
      </p:sp>
      <p:sp>
        <p:nvSpPr>
          <p:cNvPr id="13" name="TextBox 13"/>
          <p:cNvSpPr txBox="1"/>
          <p:nvPr/>
        </p:nvSpPr>
        <p:spPr>
          <a:xfrm>
            <a:off x="900861" y="1306195"/>
            <a:ext cx="2348186" cy="408294"/>
          </a:xfrm>
          <a:prstGeom prst="rect">
            <a:avLst/>
          </a:prstGeom>
        </p:spPr>
        <p:txBody>
          <a:bodyPr lIns="0" tIns="0" rIns="0" bIns="0" rtlCol="0" anchor="t">
            <a:spAutoFit/>
          </a:bodyPr>
          <a:lstStyle/>
          <a:p>
            <a:pPr algn="l">
              <a:lnSpc>
                <a:spcPts val="3399"/>
              </a:lnSpc>
              <a:spcBef>
                <a:spcPct val="0"/>
              </a:spcBef>
            </a:pPr>
            <a:r>
              <a:rPr lang="en-US" sz="2428">
                <a:solidFill>
                  <a:srgbClr val="000000"/>
                </a:solidFill>
                <a:latin typeface="HK Grotesk Bold"/>
                <a:ea typeface="HK Grotesk Bold"/>
                <a:cs typeface="HK Grotesk Bold"/>
                <a:sym typeface="HK Grotesk Bold"/>
              </a:rPr>
              <a:t>Tverrfaglig team.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98380" y="3150471"/>
            <a:ext cx="1218167" cy="305680"/>
          </a:xfrm>
          <a:prstGeom prst="rect">
            <a:avLst/>
          </a:prstGeom>
        </p:spPr>
        <p:txBody>
          <a:bodyPr lIns="0" tIns="0" rIns="0" bIns="0" rtlCol="0" anchor="t">
            <a:spAutoFit/>
          </a:bodyPr>
          <a:lstStyle/>
          <a:p>
            <a:pPr algn="ctr">
              <a:lnSpc>
                <a:spcPts val="2522"/>
              </a:lnSpc>
              <a:spcBef>
                <a:spcPct val="0"/>
              </a:spcBef>
            </a:pPr>
            <a:r>
              <a:rPr lang="en-US" sz="1801">
                <a:solidFill>
                  <a:srgbClr val="FFFFFF"/>
                </a:solidFill>
                <a:latin typeface="HK Grotesk Bold"/>
                <a:ea typeface="HK Grotesk Bold"/>
                <a:cs typeface="HK Grotesk Bold"/>
                <a:sym typeface="HK Grotesk Bold"/>
              </a:rPr>
              <a:t>Ledelsen</a:t>
            </a:r>
          </a:p>
        </p:txBody>
      </p:sp>
      <p:sp>
        <p:nvSpPr>
          <p:cNvPr id="3" name="TextBox 3"/>
          <p:cNvSpPr txBox="1"/>
          <p:nvPr/>
        </p:nvSpPr>
        <p:spPr>
          <a:xfrm>
            <a:off x="2074954" y="4044575"/>
            <a:ext cx="1123776" cy="305680"/>
          </a:xfrm>
          <a:prstGeom prst="rect">
            <a:avLst/>
          </a:prstGeom>
        </p:spPr>
        <p:txBody>
          <a:bodyPr lIns="0" tIns="0" rIns="0" bIns="0" rtlCol="0" anchor="t">
            <a:spAutoFit/>
          </a:bodyPr>
          <a:lstStyle/>
          <a:p>
            <a:pPr algn="ctr">
              <a:lnSpc>
                <a:spcPts val="2522"/>
              </a:lnSpc>
              <a:spcBef>
                <a:spcPct val="0"/>
              </a:spcBef>
            </a:pPr>
            <a:r>
              <a:rPr lang="en-US" sz="1801">
                <a:solidFill>
                  <a:srgbClr val="FFFFFF"/>
                </a:solidFill>
                <a:latin typeface="HK Grotesk Bold"/>
                <a:ea typeface="HK Grotesk Bold"/>
                <a:cs typeface="HK Grotesk Bold"/>
                <a:sym typeface="HK Grotesk Bold"/>
              </a:rPr>
              <a:t>Logoped</a:t>
            </a:r>
          </a:p>
        </p:txBody>
      </p:sp>
      <p:sp>
        <p:nvSpPr>
          <p:cNvPr id="4" name="TextBox 4"/>
          <p:cNvSpPr txBox="1"/>
          <p:nvPr/>
        </p:nvSpPr>
        <p:spPr>
          <a:xfrm>
            <a:off x="3750743" y="3900624"/>
            <a:ext cx="1432827" cy="305680"/>
          </a:xfrm>
          <a:prstGeom prst="rect">
            <a:avLst/>
          </a:prstGeom>
        </p:spPr>
        <p:txBody>
          <a:bodyPr lIns="0" tIns="0" rIns="0" bIns="0" rtlCol="0" anchor="t">
            <a:spAutoFit/>
          </a:bodyPr>
          <a:lstStyle/>
          <a:p>
            <a:pPr algn="l">
              <a:lnSpc>
                <a:spcPts val="2522"/>
              </a:lnSpc>
              <a:spcBef>
                <a:spcPct val="0"/>
              </a:spcBef>
            </a:pPr>
            <a:r>
              <a:rPr lang="en-US" sz="1801">
                <a:solidFill>
                  <a:srgbClr val="FFFFFF"/>
                </a:solidFill>
                <a:latin typeface="HK Grotesk Bold"/>
                <a:ea typeface="HK Grotesk Bold"/>
                <a:cs typeface="HK Grotesk Bold"/>
                <a:sym typeface="HK Grotesk Bold"/>
              </a:rPr>
              <a:t>Ergo-terapeut</a:t>
            </a:r>
          </a:p>
        </p:txBody>
      </p:sp>
      <p:sp>
        <p:nvSpPr>
          <p:cNvPr id="5" name="TextBox 5"/>
          <p:cNvSpPr txBox="1"/>
          <p:nvPr/>
        </p:nvSpPr>
        <p:spPr>
          <a:xfrm>
            <a:off x="5312431" y="3150471"/>
            <a:ext cx="1123776" cy="619023"/>
          </a:xfrm>
          <a:prstGeom prst="rect">
            <a:avLst/>
          </a:prstGeom>
        </p:spPr>
        <p:txBody>
          <a:bodyPr lIns="0" tIns="0" rIns="0" bIns="0" rtlCol="0" anchor="t">
            <a:spAutoFit/>
          </a:bodyPr>
          <a:lstStyle/>
          <a:p>
            <a:pPr algn="ctr">
              <a:lnSpc>
                <a:spcPts val="2522"/>
              </a:lnSpc>
            </a:pPr>
            <a:r>
              <a:rPr lang="en-US" sz="1801">
                <a:solidFill>
                  <a:srgbClr val="FFFFFF"/>
                </a:solidFill>
                <a:latin typeface="HK Grotesk Bold"/>
                <a:ea typeface="HK Grotesk Bold"/>
                <a:cs typeface="HK Grotesk Bold"/>
                <a:sym typeface="HK Grotesk Bold"/>
              </a:rPr>
              <a:t>Post/</a:t>
            </a:r>
          </a:p>
          <a:p>
            <a:pPr algn="ctr">
              <a:lnSpc>
                <a:spcPts val="2522"/>
              </a:lnSpc>
              <a:spcBef>
                <a:spcPct val="0"/>
              </a:spcBef>
            </a:pPr>
            <a:r>
              <a:rPr lang="en-US" sz="1801">
                <a:solidFill>
                  <a:srgbClr val="FFFFFF"/>
                </a:solidFill>
                <a:latin typeface="HK Grotesk Bold"/>
                <a:ea typeface="HK Grotesk Bold"/>
                <a:cs typeface="HK Grotesk Bold"/>
                <a:sym typeface="HK Grotesk Bold"/>
              </a:rPr>
              <a:t>matvert</a:t>
            </a:r>
          </a:p>
        </p:txBody>
      </p:sp>
      <p:sp>
        <p:nvSpPr>
          <p:cNvPr id="6" name="TextBox 6"/>
          <p:cNvSpPr txBox="1"/>
          <p:nvPr/>
        </p:nvSpPr>
        <p:spPr>
          <a:xfrm>
            <a:off x="6279937" y="4178365"/>
            <a:ext cx="1123776" cy="305680"/>
          </a:xfrm>
          <a:prstGeom prst="rect">
            <a:avLst/>
          </a:prstGeom>
        </p:spPr>
        <p:txBody>
          <a:bodyPr lIns="0" tIns="0" rIns="0" bIns="0" rtlCol="0" anchor="t">
            <a:spAutoFit/>
          </a:bodyPr>
          <a:lstStyle/>
          <a:p>
            <a:pPr algn="ctr">
              <a:lnSpc>
                <a:spcPts val="2522"/>
              </a:lnSpc>
              <a:spcBef>
                <a:spcPct val="0"/>
              </a:spcBef>
            </a:pPr>
            <a:r>
              <a:rPr lang="en-US" sz="1801">
                <a:solidFill>
                  <a:srgbClr val="FFFFFF"/>
                </a:solidFill>
                <a:latin typeface="HK Grotesk Bold"/>
                <a:ea typeface="HK Grotesk Bold"/>
                <a:cs typeface="HK Grotesk Bold"/>
                <a:sym typeface="HK Grotesk Bold"/>
              </a:rPr>
              <a:t>Lege</a:t>
            </a:r>
          </a:p>
        </p:txBody>
      </p:sp>
      <p:grpSp>
        <p:nvGrpSpPr>
          <p:cNvPr id="7" name="Group 7"/>
          <p:cNvGrpSpPr/>
          <p:nvPr/>
        </p:nvGrpSpPr>
        <p:grpSpPr>
          <a:xfrm>
            <a:off x="0" y="2812049"/>
            <a:ext cx="9753600" cy="2318360"/>
            <a:chOff x="0" y="0"/>
            <a:chExt cx="6186311" cy="1470441"/>
          </a:xfrm>
        </p:grpSpPr>
        <p:sp>
          <p:nvSpPr>
            <p:cNvPr id="8" name="Freeform 8"/>
            <p:cNvSpPr/>
            <p:nvPr/>
          </p:nvSpPr>
          <p:spPr>
            <a:xfrm>
              <a:off x="0" y="0"/>
              <a:ext cx="6186311" cy="1470441"/>
            </a:xfrm>
            <a:custGeom>
              <a:avLst/>
              <a:gdLst/>
              <a:ahLst/>
              <a:cxnLst/>
              <a:rect l="l" t="t" r="r" b="b"/>
              <a:pathLst>
                <a:path w="6186311" h="1470441">
                  <a:moveTo>
                    <a:pt x="0" y="0"/>
                  </a:moveTo>
                  <a:lnTo>
                    <a:pt x="6186311" y="0"/>
                  </a:lnTo>
                  <a:lnTo>
                    <a:pt x="6186311" y="1470441"/>
                  </a:lnTo>
                  <a:lnTo>
                    <a:pt x="0" y="1470441"/>
                  </a:lnTo>
                  <a:close/>
                </a:path>
              </a:pathLst>
            </a:custGeom>
            <a:solidFill>
              <a:srgbClr val="EF7111"/>
            </a:solidFill>
          </p:spPr>
          <p:txBody>
            <a:bodyPr/>
            <a:lstStyle/>
            <a:p>
              <a:endParaRPr lang="nb-NO"/>
            </a:p>
          </p:txBody>
        </p:sp>
      </p:grpSp>
      <p:sp>
        <p:nvSpPr>
          <p:cNvPr id="9" name="TextBox 9"/>
          <p:cNvSpPr txBox="1"/>
          <p:nvPr/>
        </p:nvSpPr>
        <p:spPr>
          <a:xfrm>
            <a:off x="2165606" y="3107337"/>
            <a:ext cx="7417426" cy="1912576"/>
          </a:xfrm>
          <a:prstGeom prst="rect">
            <a:avLst/>
          </a:prstGeom>
        </p:spPr>
        <p:txBody>
          <a:bodyPr lIns="0" tIns="0" rIns="0" bIns="0" rtlCol="0" anchor="t">
            <a:spAutoFit/>
          </a:bodyPr>
          <a:lstStyle/>
          <a:p>
            <a:pPr algn="l">
              <a:lnSpc>
                <a:spcPts val="2522"/>
              </a:lnSpc>
              <a:spcBef>
                <a:spcPct val="0"/>
              </a:spcBef>
            </a:pPr>
            <a:r>
              <a:rPr lang="en-US" sz="1801" b="1">
                <a:solidFill>
                  <a:srgbClr val="FFFFFF"/>
                </a:solidFill>
                <a:latin typeface="HK Grotesk Bold"/>
                <a:ea typeface="HK Grotesk Bold"/>
                <a:cs typeface="HK Grotesk Bold"/>
                <a:sym typeface="HK Grotesk Bold"/>
              </a:rPr>
              <a:t>Kjøkkenfaglig leder skal sørge for at maten tilfredsstiller ernæringsmessige kvalitetskrav, og at måltidene som tilbys er innbydende og attraktive. </a:t>
            </a:r>
          </a:p>
          <a:p>
            <a:pPr algn="l">
              <a:lnSpc>
                <a:spcPts val="2522"/>
              </a:lnSpc>
              <a:spcBef>
                <a:spcPct val="0"/>
              </a:spcBef>
            </a:pPr>
            <a:endParaRPr lang="en-US" sz="1801" b="1">
              <a:solidFill>
                <a:srgbClr val="FFFFFF"/>
              </a:solidFill>
              <a:latin typeface="HK Grotesk Bold"/>
              <a:ea typeface="HK Grotesk Bold"/>
              <a:cs typeface="HK Grotesk Bold"/>
              <a:sym typeface="HK Grotesk Bold"/>
            </a:endParaRPr>
          </a:p>
          <a:p>
            <a:pPr algn="l">
              <a:lnSpc>
                <a:spcPts val="2522"/>
              </a:lnSpc>
              <a:spcBef>
                <a:spcPct val="0"/>
              </a:spcBef>
            </a:pPr>
            <a:r>
              <a:rPr lang="en-US" sz="1801" b="1">
                <a:solidFill>
                  <a:srgbClr val="FFFFFF"/>
                </a:solidFill>
                <a:latin typeface="HK Grotesk Bold"/>
                <a:ea typeface="HK Grotesk Bold"/>
                <a:cs typeface="HK Grotesk Bold"/>
                <a:sym typeface="HK Grotesk Bold"/>
              </a:rPr>
              <a:t>Kjøkkenpersonalet skal blant annet ha kunnskap om og rutiner for mat og måltider i tråd med anbefalingene i Kosthåndboken.</a:t>
            </a:r>
          </a:p>
        </p:txBody>
      </p:sp>
      <p:sp>
        <p:nvSpPr>
          <p:cNvPr id="10" name="Freeform 10"/>
          <p:cNvSpPr/>
          <p:nvPr/>
        </p:nvSpPr>
        <p:spPr>
          <a:xfrm>
            <a:off x="5449737" y="888862"/>
            <a:ext cx="2134210" cy="2194560"/>
          </a:xfrm>
          <a:custGeom>
            <a:avLst/>
            <a:gdLst/>
            <a:ahLst/>
            <a:cxnLst/>
            <a:rect l="l" t="t" r="r" b="b"/>
            <a:pathLst>
              <a:path w="2134210" h="2194560">
                <a:moveTo>
                  <a:pt x="0" y="0"/>
                </a:moveTo>
                <a:lnTo>
                  <a:pt x="2134209" y="0"/>
                </a:lnTo>
                <a:lnTo>
                  <a:pt x="2134209" y="2194560"/>
                </a:lnTo>
                <a:lnTo>
                  <a:pt x="0" y="2194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11" name="Freeform 11"/>
          <p:cNvSpPr/>
          <p:nvPr/>
        </p:nvSpPr>
        <p:spPr>
          <a:xfrm>
            <a:off x="548640" y="3055101"/>
            <a:ext cx="1005450" cy="1832255"/>
          </a:xfrm>
          <a:custGeom>
            <a:avLst/>
            <a:gdLst/>
            <a:ahLst/>
            <a:cxnLst/>
            <a:rect l="l" t="t" r="r" b="b"/>
            <a:pathLst>
              <a:path w="1005450" h="1832255">
                <a:moveTo>
                  <a:pt x="0" y="0"/>
                </a:moveTo>
                <a:lnTo>
                  <a:pt x="1005450" y="0"/>
                </a:lnTo>
                <a:lnTo>
                  <a:pt x="1005450" y="1832255"/>
                </a:lnTo>
                <a:lnTo>
                  <a:pt x="0" y="18322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12" name="Freeform 12"/>
          <p:cNvSpPr/>
          <p:nvPr/>
        </p:nvSpPr>
        <p:spPr>
          <a:xfrm rot="2984140">
            <a:off x="7157308" y="1629745"/>
            <a:ext cx="2245874" cy="800348"/>
          </a:xfrm>
          <a:custGeom>
            <a:avLst/>
            <a:gdLst/>
            <a:ahLst/>
            <a:cxnLst/>
            <a:rect l="l" t="t" r="r" b="b"/>
            <a:pathLst>
              <a:path w="2245874" h="800348">
                <a:moveTo>
                  <a:pt x="0" y="0"/>
                </a:moveTo>
                <a:lnTo>
                  <a:pt x="2245873" y="0"/>
                </a:lnTo>
                <a:lnTo>
                  <a:pt x="2245873" y="800348"/>
                </a:lnTo>
                <a:lnTo>
                  <a:pt x="0" y="8003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
        <p:nvSpPr>
          <p:cNvPr id="13" name="TextBox 13"/>
          <p:cNvSpPr txBox="1"/>
          <p:nvPr/>
        </p:nvSpPr>
        <p:spPr>
          <a:xfrm>
            <a:off x="900861" y="1306195"/>
            <a:ext cx="2348186" cy="408294"/>
          </a:xfrm>
          <a:prstGeom prst="rect">
            <a:avLst/>
          </a:prstGeom>
        </p:spPr>
        <p:txBody>
          <a:bodyPr lIns="0" tIns="0" rIns="0" bIns="0" rtlCol="0" anchor="t">
            <a:spAutoFit/>
          </a:bodyPr>
          <a:lstStyle/>
          <a:p>
            <a:pPr algn="l">
              <a:lnSpc>
                <a:spcPts val="3399"/>
              </a:lnSpc>
              <a:spcBef>
                <a:spcPct val="0"/>
              </a:spcBef>
            </a:pPr>
            <a:r>
              <a:rPr lang="en-US" sz="2428">
                <a:solidFill>
                  <a:srgbClr val="000000"/>
                </a:solidFill>
                <a:latin typeface="HK Grotesk Bold"/>
                <a:ea typeface="HK Grotesk Bold"/>
                <a:cs typeface="HK Grotesk Bold"/>
                <a:sym typeface="HK Grotesk Bold"/>
              </a:rPr>
              <a:t>Tverrfaglig team.</a:t>
            </a:r>
          </a:p>
        </p:txBody>
      </p:sp>
      <p:sp>
        <p:nvSpPr>
          <p:cNvPr id="14" name="TextBox 14"/>
          <p:cNvSpPr txBox="1"/>
          <p:nvPr/>
        </p:nvSpPr>
        <p:spPr>
          <a:xfrm>
            <a:off x="371763" y="5842635"/>
            <a:ext cx="3889567" cy="390186"/>
          </a:xfrm>
          <a:prstGeom prst="rect">
            <a:avLst/>
          </a:prstGeom>
        </p:spPr>
        <p:txBody>
          <a:bodyPr lIns="0" tIns="0" rIns="0" bIns="0" rtlCol="0" anchor="t">
            <a:spAutoFit/>
          </a:bodyPr>
          <a:lstStyle/>
          <a:p>
            <a:pPr algn="ctr">
              <a:lnSpc>
                <a:spcPts val="1594"/>
              </a:lnSpc>
              <a:spcBef>
                <a:spcPct val="0"/>
              </a:spcBef>
            </a:pPr>
            <a:r>
              <a:rPr lang="en-US" sz="1226">
                <a:solidFill>
                  <a:srgbClr val="000000"/>
                </a:solidFill>
                <a:latin typeface="Assistant Regular"/>
                <a:ea typeface="Assistant Regular"/>
                <a:cs typeface="Assistant Regular"/>
                <a:sym typeface="Assistant Regular"/>
              </a:rPr>
              <a:t>Helsedirektoratet, Ernæring kosthold og måltider i helse og omsorgstjenesten. Sist faglig oppdatert: 14. juni 2016</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9983" y="956407"/>
            <a:ext cx="7251524" cy="5402385"/>
          </a:xfrm>
          <a:custGeom>
            <a:avLst/>
            <a:gdLst/>
            <a:ahLst/>
            <a:cxnLst/>
            <a:rect l="l" t="t" r="r" b="b"/>
            <a:pathLst>
              <a:path w="7251524" h="5402385">
                <a:moveTo>
                  <a:pt x="0" y="0"/>
                </a:moveTo>
                <a:lnTo>
                  <a:pt x="7251524" y="0"/>
                </a:lnTo>
                <a:lnTo>
                  <a:pt x="7251524" y="5402386"/>
                </a:lnTo>
                <a:lnTo>
                  <a:pt x="0" y="5402386"/>
                </a:lnTo>
                <a:lnTo>
                  <a:pt x="0" y="0"/>
                </a:lnTo>
                <a:close/>
              </a:path>
            </a:pathLst>
          </a:custGeom>
          <a:blipFill>
            <a:blip r:embed="rId2"/>
            <a:stretch>
              <a:fillRect/>
            </a:stretch>
          </a:blipFill>
        </p:spPr>
        <p:txBody>
          <a:bodyPr/>
          <a:lstStyle/>
          <a:p>
            <a:endParaRPr lang="nb-NO"/>
          </a:p>
        </p:txBody>
      </p:sp>
      <p:sp>
        <p:nvSpPr>
          <p:cNvPr id="3" name="TextBox 3"/>
          <p:cNvSpPr txBox="1"/>
          <p:nvPr/>
        </p:nvSpPr>
        <p:spPr>
          <a:xfrm>
            <a:off x="5249413" y="1223797"/>
            <a:ext cx="4504187" cy="619023"/>
          </a:xfrm>
          <a:prstGeom prst="rect">
            <a:avLst/>
          </a:prstGeom>
        </p:spPr>
        <p:txBody>
          <a:bodyPr lIns="0" tIns="0" rIns="0" bIns="0" rtlCol="0" anchor="t">
            <a:spAutoFit/>
          </a:bodyPr>
          <a:lstStyle/>
          <a:p>
            <a:pPr algn="ctr">
              <a:lnSpc>
                <a:spcPts val="2522"/>
              </a:lnSpc>
              <a:spcBef>
                <a:spcPct val="0"/>
              </a:spcBef>
            </a:pPr>
            <a:r>
              <a:rPr lang="en-US" sz="1801" b="1">
                <a:solidFill>
                  <a:srgbClr val="000000"/>
                </a:solidFill>
                <a:latin typeface="HK Grotesk Bold"/>
                <a:ea typeface="HK Grotesk Bold"/>
                <a:cs typeface="HK Grotesk Bold"/>
                <a:sym typeface="HK Grotesk Bold"/>
              </a:rPr>
              <a:t>Internasjonalt rammeverk for konsistenser (IDDSI)</a:t>
            </a:r>
          </a:p>
        </p:txBody>
      </p:sp>
      <p:sp>
        <p:nvSpPr>
          <p:cNvPr id="4" name="Freeform 4"/>
          <p:cNvSpPr/>
          <p:nvPr/>
        </p:nvSpPr>
        <p:spPr>
          <a:xfrm>
            <a:off x="7371816" y="5614245"/>
            <a:ext cx="2146363" cy="475830"/>
          </a:xfrm>
          <a:custGeom>
            <a:avLst/>
            <a:gdLst/>
            <a:ahLst/>
            <a:cxnLst/>
            <a:rect l="l" t="t" r="r" b="b"/>
            <a:pathLst>
              <a:path w="2146363" h="475830">
                <a:moveTo>
                  <a:pt x="0" y="0"/>
                </a:moveTo>
                <a:lnTo>
                  <a:pt x="2146363" y="0"/>
                </a:lnTo>
                <a:lnTo>
                  <a:pt x="2146363" y="475830"/>
                </a:lnTo>
                <a:lnTo>
                  <a:pt x="0" y="475830"/>
                </a:lnTo>
                <a:lnTo>
                  <a:pt x="0" y="0"/>
                </a:lnTo>
                <a:close/>
              </a:path>
            </a:pathLst>
          </a:custGeom>
          <a:blipFill>
            <a:blip r:embed="rId3"/>
            <a:stretch>
              <a:fillRect t="-1873" b="-1873"/>
            </a:stretch>
          </a:blipFill>
        </p:spPr>
        <p:txBody>
          <a:bodyPr/>
          <a:lstStyle/>
          <a:p>
            <a:endParaRPr lang="nb-NO"/>
          </a:p>
        </p:txBody>
      </p:sp>
      <p:sp>
        <p:nvSpPr>
          <p:cNvPr id="5" name="Freeform 5"/>
          <p:cNvSpPr/>
          <p:nvPr/>
        </p:nvSpPr>
        <p:spPr>
          <a:xfrm>
            <a:off x="6323204" y="1842821"/>
            <a:ext cx="3326336" cy="3326336"/>
          </a:xfrm>
          <a:custGeom>
            <a:avLst/>
            <a:gdLst/>
            <a:ahLst/>
            <a:cxnLst/>
            <a:rect l="l" t="t" r="r" b="b"/>
            <a:pathLst>
              <a:path w="3326336" h="3326336">
                <a:moveTo>
                  <a:pt x="0" y="0"/>
                </a:moveTo>
                <a:lnTo>
                  <a:pt x="3326336" y="0"/>
                </a:lnTo>
                <a:lnTo>
                  <a:pt x="3326336" y="3326336"/>
                </a:lnTo>
                <a:lnTo>
                  <a:pt x="0" y="3326336"/>
                </a:lnTo>
                <a:lnTo>
                  <a:pt x="0" y="0"/>
                </a:lnTo>
                <a:close/>
              </a:path>
            </a:pathLst>
          </a:custGeom>
          <a:blipFill>
            <a:blip r:embed="rId4"/>
            <a:stretch>
              <a:fillRect/>
            </a:stretch>
          </a:blipFill>
        </p:spPr>
        <p:txBody>
          <a:bodyPr/>
          <a:lstStyle/>
          <a:p>
            <a:endParaRPr lang="nb-NO"/>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5303" y="956407"/>
            <a:ext cx="5924716" cy="4413914"/>
          </a:xfrm>
          <a:custGeom>
            <a:avLst/>
            <a:gdLst/>
            <a:ahLst/>
            <a:cxnLst/>
            <a:rect l="l" t="t" r="r" b="b"/>
            <a:pathLst>
              <a:path w="5924716" h="4413914">
                <a:moveTo>
                  <a:pt x="0" y="0"/>
                </a:moveTo>
                <a:lnTo>
                  <a:pt x="5924716" y="0"/>
                </a:lnTo>
                <a:lnTo>
                  <a:pt x="5924716" y="4413914"/>
                </a:lnTo>
                <a:lnTo>
                  <a:pt x="0" y="4413914"/>
                </a:lnTo>
                <a:lnTo>
                  <a:pt x="0" y="0"/>
                </a:lnTo>
                <a:close/>
              </a:path>
            </a:pathLst>
          </a:custGeom>
          <a:blipFill>
            <a:blip r:embed="rId2"/>
            <a:stretch>
              <a:fillRect/>
            </a:stretch>
          </a:blipFill>
        </p:spPr>
        <p:txBody>
          <a:bodyPr/>
          <a:lstStyle/>
          <a:p>
            <a:endParaRPr lang="nb-NO"/>
          </a:p>
        </p:txBody>
      </p:sp>
      <p:sp>
        <p:nvSpPr>
          <p:cNvPr id="3" name="Freeform 3"/>
          <p:cNvSpPr/>
          <p:nvPr/>
        </p:nvSpPr>
        <p:spPr>
          <a:xfrm>
            <a:off x="7371816" y="5614245"/>
            <a:ext cx="2146363" cy="475830"/>
          </a:xfrm>
          <a:custGeom>
            <a:avLst/>
            <a:gdLst/>
            <a:ahLst/>
            <a:cxnLst/>
            <a:rect l="l" t="t" r="r" b="b"/>
            <a:pathLst>
              <a:path w="2146363" h="475830">
                <a:moveTo>
                  <a:pt x="0" y="0"/>
                </a:moveTo>
                <a:lnTo>
                  <a:pt x="2146363" y="0"/>
                </a:lnTo>
                <a:lnTo>
                  <a:pt x="2146363" y="475830"/>
                </a:lnTo>
                <a:lnTo>
                  <a:pt x="0" y="475830"/>
                </a:lnTo>
                <a:lnTo>
                  <a:pt x="0" y="0"/>
                </a:lnTo>
                <a:close/>
              </a:path>
            </a:pathLst>
          </a:custGeom>
          <a:blipFill>
            <a:blip r:embed="rId3"/>
            <a:stretch>
              <a:fillRect t="-1873" b="-1873"/>
            </a:stretch>
          </a:blipFill>
        </p:spPr>
        <p:txBody>
          <a:bodyPr/>
          <a:lstStyle/>
          <a:p>
            <a:endParaRPr lang="nb-NO"/>
          </a:p>
        </p:txBody>
      </p:sp>
      <p:sp>
        <p:nvSpPr>
          <p:cNvPr id="4" name="Freeform 4"/>
          <p:cNvSpPr/>
          <p:nvPr/>
        </p:nvSpPr>
        <p:spPr>
          <a:xfrm>
            <a:off x="3154166" y="1620285"/>
            <a:ext cx="6599434" cy="4681080"/>
          </a:xfrm>
          <a:custGeom>
            <a:avLst/>
            <a:gdLst/>
            <a:ahLst/>
            <a:cxnLst/>
            <a:rect l="l" t="t" r="r" b="b"/>
            <a:pathLst>
              <a:path w="6599434" h="4681080">
                <a:moveTo>
                  <a:pt x="0" y="0"/>
                </a:moveTo>
                <a:lnTo>
                  <a:pt x="6599434" y="0"/>
                </a:lnTo>
                <a:lnTo>
                  <a:pt x="6599434" y="4681080"/>
                </a:lnTo>
                <a:lnTo>
                  <a:pt x="0" y="4681080"/>
                </a:lnTo>
                <a:lnTo>
                  <a:pt x="0" y="0"/>
                </a:lnTo>
                <a:close/>
              </a:path>
            </a:pathLst>
          </a:custGeom>
          <a:blipFill>
            <a:blip r:embed="rId4"/>
            <a:stretch>
              <a:fillRect/>
            </a:stretch>
          </a:blipFill>
        </p:spPr>
        <p:txBody>
          <a:bodyPr/>
          <a:lstStyle/>
          <a:p>
            <a:endParaRPr lang="nb-NO"/>
          </a:p>
        </p:txBody>
      </p:sp>
      <p:grpSp>
        <p:nvGrpSpPr>
          <p:cNvPr id="5" name="Group 5"/>
          <p:cNvGrpSpPr/>
          <p:nvPr/>
        </p:nvGrpSpPr>
        <p:grpSpPr>
          <a:xfrm>
            <a:off x="3154166" y="3236015"/>
            <a:ext cx="6534000" cy="421585"/>
            <a:chOff x="0" y="0"/>
            <a:chExt cx="4144250" cy="267394"/>
          </a:xfrm>
        </p:grpSpPr>
        <p:sp>
          <p:nvSpPr>
            <p:cNvPr id="6" name="Freeform 6"/>
            <p:cNvSpPr/>
            <p:nvPr/>
          </p:nvSpPr>
          <p:spPr>
            <a:xfrm>
              <a:off x="0" y="0"/>
              <a:ext cx="4144250" cy="267394"/>
            </a:xfrm>
            <a:custGeom>
              <a:avLst/>
              <a:gdLst/>
              <a:ahLst/>
              <a:cxnLst/>
              <a:rect l="l" t="t" r="r" b="b"/>
              <a:pathLst>
                <a:path w="4144250" h="267394">
                  <a:moveTo>
                    <a:pt x="0" y="0"/>
                  </a:moveTo>
                  <a:lnTo>
                    <a:pt x="4144250" y="0"/>
                  </a:lnTo>
                  <a:lnTo>
                    <a:pt x="4144250" y="267394"/>
                  </a:lnTo>
                  <a:lnTo>
                    <a:pt x="0" y="267394"/>
                  </a:lnTo>
                  <a:close/>
                </a:path>
              </a:pathLst>
            </a:custGeom>
            <a:solidFill>
              <a:srgbClr val="F6EC06">
                <a:alpha val="47843"/>
              </a:srgbClr>
            </a:solidFill>
          </p:spPr>
          <p:txBody>
            <a:bodyPr/>
            <a:lstStyle/>
            <a:p>
              <a:endParaRPr lang="nb-NO"/>
            </a:p>
          </p:txBody>
        </p:sp>
      </p:grpSp>
      <p:sp>
        <p:nvSpPr>
          <p:cNvPr id="7" name="TextBox 7"/>
          <p:cNvSpPr txBox="1"/>
          <p:nvPr/>
        </p:nvSpPr>
        <p:spPr>
          <a:xfrm>
            <a:off x="3779842" y="1060512"/>
            <a:ext cx="5973758" cy="305680"/>
          </a:xfrm>
          <a:prstGeom prst="rect">
            <a:avLst/>
          </a:prstGeom>
        </p:spPr>
        <p:txBody>
          <a:bodyPr lIns="0" tIns="0" rIns="0" bIns="0" rtlCol="0" anchor="t">
            <a:spAutoFit/>
          </a:bodyPr>
          <a:lstStyle/>
          <a:p>
            <a:pPr algn="ctr">
              <a:lnSpc>
                <a:spcPts val="2522"/>
              </a:lnSpc>
              <a:spcBef>
                <a:spcPct val="0"/>
              </a:spcBef>
            </a:pPr>
            <a:r>
              <a:rPr lang="en-US" sz="1801" b="1">
                <a:solidFill>
                  <a:srgbClr val="000000"/>
                </a:solidFill>
                <a:latin typeface="HK Grotesk Bold"/>
                <a:ea typeface="HK Grotesk Bold"/>
                <a:cs typeface="HK Grotesk Bold"/>
                <a:sym typeface="HK Grotesk Bold"/>
              </a:rPr>
              <a:t>Internasjonalt rammeverk for konsistenser (IDDSI)</a:t>
            </a:r>
          </a:p>
        </p:txBody>
      </p:sp>
      <p:sp>
        <p:nvSpPr>
          <p:cNvPr id="8" name="TextBox 8"/>
          <p:cNvSpPr txBox="1"/>
          <p:nvPr/>
        </p:nvSpPr>
        <p:spPr>
          <a:xfrm>
            <a:off x="73146" y="5604720"/>
            <a:ext cx="3353913" cy="786426"/>
          </a:xfrm>
          <a:prstGeom prst="rect">
            <a:avLst/>
          </a:prstGeom>
        </p:spPr>
        <p:txBody>
          <a:bodyPr lIns="0" tIns="0" rIns="0" bIns="0" rtlCol="0" anchor="t">
            <a:spAutoFit/>
          </a:bodyPr>
          <a:lstStyle/>
          <a:p>
            <a:pPr algn="ctr">
              <a:lnSpc>
                <a:spcPts val="1594"/>
              </a:lnSpc>
              <a:spcBef>
                <a:spcPct val="0"/>
              </a:spcBef>
            </a:pPr>
            <a:r>
              <a:rPr lang="en-US" sz="1226">
                <a:solidFill>
                  <a:srgbClr val="000000"/>
                </a:solidFill>
                <a:latin typeface="Assistant Regular"/>
                <a:ea typeface="Assistant Regular"/>
                <a:cs typeface="Assistant Regular"/>
                <a:sym typeface="Assistant Regular"/>
              </a:rPr>
              <a:t>Helsedirektoratet (2018). Kosthold ved dysfagi (tygge- og svelgevansker) [nettdokument]. Oslo: Helsedirektoratet (sist faglig oppdatert 05. oktober 2018, lest 10. februar 2021).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510448"/>
            <a:ext cx="10093753" cy="4844185"/>
          </a:xfrm>
          <a:custGeom>
            <a:avLst/>
            <a:gdLst/>
            <a:ahLst/>
            <a:cxnLst/>
            <a:rect l="l" t="t" r="r" b="b"/>
            <a:pathLst>
              <a:path w="10093753" h="4844185">
                <a:moveTo>
                  <a:pt x="0" y="0"/>
                </a:moveTo>
                <a:lnTo>
                  <a:pt x="10093753" y="0"/>
                </a:lnTo>
                <a:lnTo>
                  <a:pt x="10093753" y="4844185"/>
                </a:lnTo>
                <a:lnTo>
                  <a:pt x="0" y="4844185"/>
                </a:lnTo>
                <a:lnTo>
                  <a:pt x="0" y="0"/>
                </a:lnTo>
                <a:close/>
              </a:path>
            </a:pathLst>
          </a:custGeom>
          <a:blipFill>
            <a:blip r:embed="rId2"/>
            <a:stretch>
              <a:fillRect t="-78316" r="-2085"/>
            </a:stretch>
          </a:blipFill>
        </p:spPr>
        <p:txBody>
          <a:bodyPr/>
          <a:lstStyle/>
          <a:p>
            <a:endParaRPr lang="nb-NO"/>
          </a:p>
        </p:txBody>
      </p:sp>
      <p:grpSp>
        <p:nvGrpSpPr>
          <p:cNvPr id="3" name="Group 3"/>
          <p:cNvGrpSpPr/>
          <p:nvPr/>
        </p:nvGrpSpPr>
        <p:grpSpPr>
          <a:xfrm>
            <a:off x="731520" y="2408204"/>
            <a:ext cx="1790001" cy="733503"/>
            <a:chOff x="0" y="0"/>
            <a:chExt cx="851494" cy="348923"/>
          </a:xfrm>
        </p:grpSpPr>
        <p:sp>
          <p:nvSpPr>
            <p:cNvPr id="4" name="Freeform 4"/>
            <p:cNvSpPr/>
            <p:nvPr/>
          </p:nvSpPr>
          <p:spPr>
            <a:xfrm>
              <a:off x="0" y="0"/>
              <a:ext cx="851494" cy="348923"/>
            </a:xfrm>
            <a:custGeom>
              <a:avLst/>
              <a:gdLst/>
              <a:ahLst/>
              <a:cxnLst/>
              <a:rect l="l" t="t" r="r" b="b"/>
              <a:pathLst>
                <a:path w="851494" h="348923">
                  <a:moveTo>
                    <a:pt x="0" y="0"/>
                  </a:moveTo>
                  <a:lnTo>
                    <a:pt x="851494" y="0"/>
                  </a:lnTo>
                  <a:lnTo>
                    <a:pt x="851494" y="348923"/>
                  </a:lnTo>
                  <a:lnTo>
                    <a:pt x="0" y="348923"/>
                  </a:lnTo>
                  <a:close/>
                </a:path>
              </a:pathLst>
            </a:custGeom>
            <a:solidFill>
              <a:srgbClr val="FFFFFF"/>
            </a:solidFill>
          </p:spPr>
          <p:txBody>
            <a:bodyPr/>
            <a:lstStyle/>
            <a:p>
              <a:endParaRPr lang="nb-NO"/>
            </a:p>
          </p:txBody>
        </p:sp>
      </p:grpSp>
      <p:sp>
        <p:nvSpPr>
          <p:cNvPr id="5" name="TextBox 5"/>
          <p:cNvSpPr txBox="1"/>
          <p:nvPr/>
        </p:nvSpPr>
        <p:spPr>
          <a:xfrm>
            <a:off x="160437" y="6919630"/>
            <a:ext cx="3120479" cy="282829"/>
          </a:xfrm>
          <a:prstGeom prst="rect">
            <a:avLst/>
          </a:prstGeom>
        </p:spPr>
        <p:txBody>
          <a:bodyPr lIns="0" tIns="0" rIns="0" bIns="0" rtlCol="0" anchor="t">
            <a:spAutoFit/>
          </a:bodyPr>
          <a:lstStyle/>
          <a:p>
            <a:pPr algn="ctr">
              <a:lnSpc>
                <a:spcPts val="2261"/>
              </a:lnSpc>
              <a:spcBef>
                <a:spcPct val="0"/>
              </a:spcBef>
            </a:pPr>
            <a:r>
              <a:rPr lang="en-US" sz="1615">
                <a:solidFill>
                  <a:srgbClr val="000000"/>
                </a:solidFill>
                <a:latin typeface="Economica"/>
                <a:ea typeface="Economica"/>
                <a:cs typeface="Economica"/>
                <a:sym typeface="Economica"/>
              </a:rPr>
              <a:t>Kilde for ernæringstrappen: Kosthåndboken 2012</a:t>
            </a:r>
          </a:p>
        </p:txBody>
      </p:sp>
      <p:sp>
        <p:nvSpPr>
          <p:cNvPr id="6" name="TextBox 6"/>
          <p:cNvSpPr txBox="1"/>
          <p:nvPr/>
        </p:nvSpPr>
        <p:spPr>
          <a:xfrm>
            <a:off x="539199" y="664845"/>
            <a:ext cx="7820366" cy="612839"/>
          </a:xfrm>
          <a:prstGeom prst="rect">
            <a:avLst/>
          </a:prstGeom>
        </p:spPr>
        <p:txBody>
          <a:bodyPr lIns="0" tIns="0" rIns="0" bIns="0" rtlCol="0" anchor="t">
            <a:spAutoFit/>
          </a:bodyPr>
          <a:lstStyle/>
          <a:p>
            <a:pPr algn="l">
              <a:lnSpc>
                <a:spcPts val="5071"/>
              </a:lnSpc>
            </a:pPr>
            <a:r>
              <a:rPr lang="en-US" sz="3622">
                <a:solidFill>
                  <a:srgbClr val="231D1D"/>
                </a:solidFill>
                <a:latin typeface="Anton"/>
                <a:ea typeface="Anton"/>
                <a:cs typeface="Anton"/>
                <a:sym typeface="Anton"/>
              </a:rPr>
              <a:t>Ernæring ved lavt matinntak</a:t>
            </a:r>
          </a:p>
        </p:txBody>
      </p:sp>
      <p:sp>
        <p:nvSpPr>
          <p:cNvPr id="7" name="TextBox 7"/>
          <p:cNvSpPr txBox="1"/>
          <p:nvPr/>
        </p:nvSpPr>
        <p:spPr>
          <a:xfrm>
            <a:off x="539199" y="1334142"/>
            <a:ext cx="6893973" cy="424434"/>
          </a:xfrm>
          <a:prstGeom prst="rect">
            <a:avLst/>
          </a:prstGeom>
        </p:spPr>
        <p:txBody>
          <a:bodyPr lIns="0" tIns="0" rIns="0" bIns="0" rtlCol="0" anchor="t">
            <a:spAutoFit/>
          </a:bodyPr>
          <a:lstStyle/>
          <a:p>
            <a:pPr algn="l">
              <a:lnSpc>
                <a:spcPts val="3380"/>
              </a:lnSpc>
              <a:spcBef>
                <a:spcPct val="0"/>
              </a:spcBef>
            </a:pPr>
            <a:r>
              <a:rPr lang="en-US" sz="2415">
                <a:solidFill>
                  <a:srgbClr val="000000"/>
                </a:solidFill>
                <a:latin typeface="Economica"/>
                <a:ea typeface="Economica"/>
                <a:cs typeface="Economica"/>
                <a:sym typeface="Economica"/>
              </a:rPr>
              <a:t>Ernæringstrappen -Prioritering av ernærngstiltak</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5499" t="-1078" r="-1078" b="-5499"/>
            </a:stretch>
          </a:blipFill>
        </p:spPr>
        <p:txBody>
          <a:bodyPr/>
          <a:lstStyle/>
          <a:p>
            <a:endParaRPr lang="nb-NO"/>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E:\magi.jpg">
            <a:extLst>
              <a:ext uri="{FF2B5EF4-FFF2-40B4-BE49-F238E27FC236}">
                <a16:creationId xmlns:a16="http://schemas.microsoft.com/office/drawing/2014/main" id="{9700C7FD-88DB-1BA4-BBB3-FE9120C48C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14773" y="1084002"/>
            <a:ext cx="8724053" cy="51471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4375397" y="1704530"/>
            <a:ext cx="4829563" cy="2643739"/>
          </a:xfrm>
          <a:prstGeom prst="rect">
            <a:avLst/>
          </a:prstGeom>
        </p:spPr>
        <p:txBody>
          <a:bodyPr lIns="0" tIns="0" rIns="0" bIns="0" rtlCol="0" anchor="t">
            <a:spAutoFit/>
          </a:bodyPr>
          <a:lstStyle/>
          <a:p>
            <a:pPr algn="r">
              <a:lnSpc>
                <a:spcPts val="4139"/>
              </a:lnSpc>
            </a:pPr>
            <a:r>
              <a:rPr lang="en-US" sz="3763">
                <a:solidFill>
                  <a:srgbClr val="5E4534"/>
                </a:solidFill>
                <a:latin typeface="HK Grotesk Bold"/>
                <a:ea typeface="HK Grotesk Bold"/>
                <a:cs typeface="HK Grotesk Bold"/>
                <a:sym typeface="HK Grotesk Bold"/>
              </a:rPr>
              <a:t>Et pilotstudie viser at innføring av naturtro purémat ga en økning i matinntaket med 50% !  </a:t>
            </a:r>
          </a:p>
        </p:txBody>
      </p:sp>
      <p:sp>
        <p:nvSpPr>
          <p:cNvPr id="3" name="Freeform 3"/>
          <p:cNvSpPr/>
          <p:nvPr/>
        </p:nvSpPr>
        <p:spPr>
          <a:xfrm>
            <a:off x="-297843" y="1463040"/>
            <a:ext cx="4092537" cy="4989167"/>
          </a:xfrm>
          <a:custGeom>
            <a:avLst/>
            <a:gdLst/>
            <a:ahLst/>
            <a:cxnLst/>
            <a:rect l="l" t="t" r="r" b="b"/>
            <a:pathLst>
              <a:path w="4092537" h="4989167">
                <a:moveTo>
                  <a:pt x="0" y="0"/>
                </a:moveTo>
                <a:lnTo>
                  <a:pt x="4092537" y="0"/>
                </a:lnTo>
                <a:lnTo>
                  <a:pt x="4092537" y="4989167"/>
                </a:lnTo>
                <a:lnTo>
                  <a:pt x="0" y="4989167"/>
                </a:lnTo>
                <a:lnTo>
                  <a:pt x="0" y="0"/>
                </a:lnTo>
                <a:close/>
              </a:path>
            </a:pathLst>
          </a:custGeom>
          <a:blipFill>
            <a:blip r:embed="rId2"/>
            <a:stretch>
              <a:fillRect/>
            </a:stretch>
          </a:blipFill>
        </p:spPr>
        <p:txBody>
          <a:bodyPr/>
          <a:lstStyle/>
          <a:p>
            <a:endParaRPr lang="nb-NO"/>
          </a:p>
        </p:txBody>
      </p:sp>
      <p:sp>
        <p:nvSpPr>
          <p:cNvPr id="4" name="Freeform 4"/>
          <p:cNvSpPr/>
          <p:nvPr/>
        </p:nvSpPr>
        <p:spPr>
          <a:xfrm>
            <a:off x="2128555" y="2687929"/>
            <a:ext cx="4438368" cy="3328776"/>
          </a:xfrm>
          <a:custGeom>
            <a:avLst/>
            <a:gdLst/>
            <a:ahLst/>
            <a:cxnLst/>
            <a:rect l="l" t="t" r="r" b="b"/>
            <a:pathLst>
              <a:path w="4438368" h="3328776">
                <a:moveTo>
                  <a:pt x="0" y="0"/>
                </a:moveTo>
                <a:lnTo>
                  <a:pt x="4438368" y="0"/>
                </a:lnTo>
                <a:lnTo>
                  <a:pt x="4438368" y="3328776"/>
                </a:lnTo>
                <a:lnTo>
                  <a:pt x="0" y="3328776"/>
                </a:lnTo>
                <a:lnTo>
                  <a:pt x="0" y="0"/>
                </a:lnTo>
                <a:close/>
              </a:path>
            </a:pathLst>
          </a:custGeom>
          <a:blipFill>
            <a:blip r:embed="rId3"/>
            <a:stretch>
              <a:fillRect/>
            </a:stretch>
          </a:blipFill>
        </p:spPr>
        <p:txBody>
          <a:bodyPr/>
          <a:lstStyle/>
          <a:p>
            <a:endParaRPr lang="nb-NO"/>
          </a:p>
        </p:txBody>
      </p:sp>
      <p:grpSp>
        <p:nvGrpSpPr>
          <p:cNvPr id="5" name="Group 5"/>
          <p:cNvGrpSpPr/>
          <p:nvPr/>
        </p:nvGrpSpPr>
        <p:grpSpPr>
          <a:xfrm>
            <a:off x="4651022" y="5153113"/>
            <a:ext cx="5269743" cy="1179954"/>
            <a:chOff x="0" y="0"/>
            <a:chExt cx="7026324" cy="1573271"/>
          </a:xfrm>
        </p:grpSpPr>
        <p:sp>
          <p:nvSpPr>
            <p:cNvPr id="6" name="TextBox 6"/>
            <p:cNvSpPr txBox="1"/>
            <p:nvPr/>
          </p:nvSpPr>
          <p:spPr>
            <a:xfrm>
              <a:off x="0" y="19050"/>
              <a:ext cx="7026324" cy="302141"/>
            </a:xfrm>
            <a:prstGeom prst="rect">
              <a:avLst/>
            </a:prstGeom>
          </p:spPr>
          <p:txBody>
            <a:bodyPr lIns="0" tIns="0" rIns="0" bIns="0" rtlCol="0" anchor="t">
              <a:spAutoFit/>
            </a:bodyPr>
            <a:lstStyle/>
            <a:p>
              <a:pPr algn="l">
                <a:lnSpc>
                  <a:spcPts val="1759"/>
                </a:lnSpc>
              </a:pPr>
              <a:endParaRPr/>
            </a:p>
          </p:txBody>
        </p:sp>
        <p:sp>
          <p:nvSpPr>
            <p:cNvPr id="7" name="TextBox 7"/>
            <p:cNvSpPr txBox="1"/>
            <p:nvPr/>
          </p:nvSpPr>
          <p:spPr>
            <a:xfrm>
              <a:off x="0" y="512695"/>
              <a:ext cx="7026324" cy="1060577"/>
            </a:xfrm>
            <a:prstGeom prst="rect">
              <a:avLst/>
            </a:prstGeom>
          </p:spPr>
          <p:txBody>
            <a:bodyPr lIns="0" tIns="0" rIns="0" bIns="0" rtlCol="0" anchor="t">
              <a:spAutoFit/>
            </a:bodyPr>
            <a:lstStyle/>
            <a:p>
              <a:pPr algn="l">
                <a:lnSpc>
                  <a:spcPts val="1594"/>
                </a:lnSpc>
              </a:pPr>
              <a:r>
                <a:rPr lang="en-US" sz="1226">
                  <a:solidFill>
                    <a:srgbClr val="5E4534"/>
                  </a:solidFill>
                  <a:latin typeface="Assistant Regular"/>
                  <a:ea typeface="Assistant Regular"/>
                  <a:cs typeface="Assistant Regular"/>
                  <a:sym typeface="Assistant Regular"/>
                </a:rPr>
                <a:t>((O. Farrer, BSc Hons, APD, PhD Student, C. Olsen, MDiet, APD, Clinical Dietitia, K. Mousley, MDiet, Dietitian—New graduate, E. Teo, MEdu, APD, Foodservice Dietitian “Does presentation of smooth pureed meals improve patients consumption in an acute care setting: A pilot study”, 2015))</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F3EF"/>
        </a:solidFill>
        <a:effectLst/>
      </p:bgPr>
    </p:bg>
    <p:spTree>
      <p:nvGrpSpPr>
        <p:cNvPr id="1" name=""/>
        <p:cNvGrpSpPr/>
        <p:nvPr/>
      </p:nvGrpSpPr>
      <p:grpSpPr>
        <a:xfrm>
          <a:off x="0" y="0"/>
          <a:ext cx="0" cy="0"/>
          <a:chOff x="0" y="0"/>
          <a:chExt cx="0" cy="0"/>
        </a:xfrm>
      </p:grpSpPr>
      <p:sp>
        <p:nvSpPr>
          <p:cNvPr id="2" name="Freeform 2"/>
          <p:cNvSpPr/>
          <p:nvPr/>
        </p:nvSpPr>
        <p:spPr>
          <a:xfrm>
            <a:off x="731520" y="6056279"/>
            <a:ext cx="8290560" cy="466344"/>
          </a:xfrm>
          <a:custGeom>
            <a:avLst/>
            <a:gdLst/>
            <a:ahLst/>
            <a:cxnLst/>
            <a:rect l="l" t="t" r="r" b="b"/>
            <a:pathLst>
              <a:path w="8290560" h="466344">
                <a:moveTo>
                  <a:pt x="0" y="0"/>
                </a:moveTo>
                <a:lnTo>
                  <a:pt x="8290560" y="0"/>
                </a:lnTo>
                <a:lnTo>
                  <a:pt x="8290560" y="466344"/>
                </a:lnTo>
                <a:lnTo>
                  <a:pt x="0" y="466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graphicFrame>
        <p:nvGraphicFramePr>
          <p:cNvPr id="3" name="Table 3"/>
          <p:cNvGraphicFramePr>
            <a:graphicFrameLocks noGrp="1"/>
          </p:cNvGraphicFramePr>
          <p:nvPr/>
        </p:nvGraphicFramePr>
        <p:xfrm>
          <a:off x="847867" y="2245863"/>
          <a:ext cx="8290560" cy="2823474"/>
        </p:xfrm>
        <a:graphic>
          <a:graphicData uri="http://schemas.openxmlformats.org/drawingml/2006/table">
            <a:tbl>
              <a:tblPr/>
              <a:tblGrid>
                <a:gridCol w="2763520">
                  <a:extLst>
                    <a:ext uri="{9D8B030D-6E8A-4147-A177-3AD203B41FA5}">
                      <a16:colId xmlns:a16="http://schemas.microsoft.com/office/drawing/2014/main" val="20000"/>
                    </a:ext>
                  </a:extLst>
                </a:gridCol>
                <a:gridCol w="2763520">
                  <a:extLst>
                    <a:ext uri="{9D8B030D-6E8A-4147-A177-3AD203B41FA5}">
                      <a16:colId xmlns:a16="http://schemas.microsoft.com/office/drawing/2014/main" val="20001"/>
                    </a:ext>
                  </a:extLst>
                </a:gridCol>
                <a:gridCol w="2763520">
                  <a:extLst>
                    <a:ext uri="{9D8B030D-6E8A-4147-A177-3AD203B41FA5}">
                      <a16:colId xmlns:a16="http://schemas.microsoft.com/office/drawing/2014/main" val="20002"/>
                    </a:ext>
                  </a:extLst>
                </a:gridCol>
              </a:tblGrid>
              <a:tr h="543783">
                <a:tc>
                  <a:txBody>
                    <a:bodyPr/>
                    <a:lstStyle/>
                    <a:p>
                      <a:pPr algn="ctr">
                        <a:lnSpc>
                          <a:spcPts val="2379"/>
                        </a:lnSpc>
                        <a:defRPr/>
                      </a:pPr>
                      <a:r>
                        <a:rPr lang="en-US" sz="1699" b="1">
                          <a:solidFill>
                            <a:srgbClr val="FFFFFF"/>
                          </a:solidFill>
                          <a:latin typeface="Glacial Indifference Bold"/>
                          <a:ea typeface="Glacial Indifference Bold"/>
                          <a:cs typeface="Glacial Indifference Bold"/>
                          <a:sym typeface="Glacial Indifference Bold"/>
                        </a:rPr>
                        <a:t>Format</a:t>
                      </a:r>
                      <a:endParaRPr lang="en-US" sz="1100"/>
                    </a:p>
                  </a:txBody>
                  <a:tcPr marL="66675" marR="66675" marT="66675" marB="6667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A6A0D4"/>
                    </a:solidFill>
                  </a:tcPr>
                </a:tc>
                <a:tc>
                  <a:txBody>
                    <a:bodyPr/>
                    <a:lstStyle/>
                    <a:p>
                      <a:pPr algn="ctr">
                        <a:lnSpc>
                          <a:spcPts val="2379"/>
                        </a:lnSpc>
                        <a:defRPr/>
                      </a:pPr>
                      <a:r>
                        <a:rPr lang="en-US" sz="1699" b="1">
                          <a:solidFill>
                            <a:srgbClr val="FFFFFF"/>
                          </a:solidFill>
                          <a:latin typeface="Glacial Indifference Bold"/>
                          <a:ea typeface="Glacial Indifference Bold"/>
                          <a:cs typeface="Glacial Indifference Bold"/>
                          <a:sym typeface="Glacial Indifference Bold"/>
                        </a:rPr>
                        <a:t>10 kg sekk</a:t>
                      </a:r>
                      <a:endParaRPr lang="en-US" sz="1100"/>
                    </a:p>
                  </a:txBody>
                  <a:tcPr marL="66675" marR="66675" marT="66675" marB="6667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70AB96"/>
                    </a:solidFill>
                  </a:tcPr>
                </a:tc>
                <a:tc>
                  <a:txBody>
                    <a:bodyPr/>
                    <a:lstStyle/>
                    <a:p>
                      <a:pPr algn="ctr">
                        <a:lnSpc>
                          <a:spcPts val="2379"/>
                        </a:lnSpc>
                        <a:defRPr/>
                      </a:pPr>
                      <a:r>
                        <a:rPr lang="en-US" sz="1699" b="1">
                          <a:solidFill>
                            <a:srgbClr val="FFFFFF"/>
                          </a:solidFill>
                          <a:latin typeface="Glacial Indifference Bold"/>
                          <a:ea typeface="Glacial Indifference Bold"/>
                          <a:cs typeface="Glacial Indifference Bold"/>
                          <a:sym typeface="Glacial Indifference Bold"/>
                        </a:rPr>
                        <a:t>1,2 kg spann</a:t>
                      </a:r>
                      <a:endParaRPr lang="en-US" sz="1100"/>
                    </a:p>
                  </a:txBody>
                  <a:tcPr marL="66675" marR="66675" marT="66675" marB="6667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87B66"/>
                    </a:solidFill>
                  </a:tcPr>
                </a:tc>
                <a:extLst>
                  <a:ext uri="{0D108BD9-81ED-4DB2-BD59-A6C34878D82A}">
                    <a16:rowId xmlns:a16="http://schemas.microsoft.com/office/drawing/2014/main" val="10000"/>
                  </a:ext>
                </a:extLst>
              </a:tr>
              <a:tr h="642118">
                <a:tc>
                  <a:txBody>
                    <a:bodyPr/>
                    <a:lstStyle/>
                    <a:p>
                      <a:pPr algn="ctr">
                        <a:lnSpc>
                          <a:spcPts val="2100"/>
                        </a:lnSpc>
                        <a:defRPr/>
                      </a:pPr>
                      <a:r>
                        <a:rPr lang="en-US" sz="1500">
                          <a:solidFill>
                            <a:srgbClr val="000000"/>
                          </a:solidFill>
                          <a:latin typeface="Glacial Indifference"/>
                          <a:ea typeface="Glacial Indifference"/>
                          <a:cs typeface="Glacial Indifference"/>
                          <a:sym typeface="Glacial Indifference"/>
                        </a:rPr>
                        <a:t>Antall porsjoner av 170 gram</a:t>
                      </a:r>
                      <a:endParaRPr lang="en-US" sz="1100"/>
                    </a:p>
                  </a:txBody>
                  <a:tcPr marL="66675" marR="66675" marT="66675" marB="6667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DEDDE6"/>
                    </a:solidFill>
                  </a:tcPr>
                </a:tc>
                <a:tc>
                  <a:txBody>
                    <a:bodyPr/>
                    <a:lstStyle/>
                    <a:p>
                      <a:pPr algn="ctr">
                        <a:lnSpc>
                          <a:spcPts val="2099"/>
                        </a:lnSpc>
                        <a:defRPr/>
                      </a:pPr>
                      <a:r>
                        <a:rPr lang="en-US" sz="1499">
                          <a:solidFill>
                            <a:srgbClr val="000000"/>
                          </a:solidFill>
                          <a:latin typeface="Glacial Indifference"/>
                          <a:ea typeface="Glacial Indifference"/>
                          <a:cs typeface="Glacial Indifference"/>
                          <a:sym typeface="Glacial Indifference"/>
                        </a:rPr>
                        <a:t>1.667 stk porsjoner</a:t>
                      </a:r>
                      <a:endParaRPr lang="en-US" sz="1100"/>
                    </a:p>
                  </a:txBody>
                  <a:tcPr marL="66675" marR="66675" marT="66675" marB="6667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D2EBE2"/>
                    </a:solidFill>
                  </a:tcPr>
                </a:tc>
                <a:tc>
                  <a:txBody>
                    <a:bodyPr/>
                    <a:lstStyle/>
                    <a:p>
                      <a:pPr algn="ctr">
                        <a:lnSpc>
                          <a:spcPts val="2100"/>
                        </a:lnSpc>
                        <a:defRPr/>
                      </a:pPr>
                      <a:r>
                        <a:rPr lang="en-US" sz="1500">
                          <a:solidFill>
                            <a:srgbClr val="000000"/>
                          </a:solidFill>
                          <a:latin typeface="Glacial Indifference"/>
                          <a:ea typeface="Glacial Indifference"/>
                          <a:cs typeface="Glacial Indifference"/>
                          <a:sym typeface="Glacial Indifference"/>
                        </a:rPr>
                        <a:t>250 stk porsjoner</a:t>
                      </a:r>
                      <a:endParaRPr lang="en-US" sz="1100"/>
                    </a:p>
                  </a:txBody>
                  <a:tcPr marL="66675" marR="66675" marT="66675" marB="6667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1"/>
                  </a:ext>
                </a:extLst>
              </a:tr>
              <a:tr h="517833">
                <a:tc>
                  <a:txBody>
                    <a:bodyPr/>
                    <a:lstStyle/>
                    <a:p>
                      <a:pPr algn="ctr">
                        <a:lnSpc>
                          <a:spcPts val="2100"/>
                        </a:lnSpc>
                        <a:defRPr/>
                      </a:pPr>
                      <a:r>
                        <a:rPr lang="en-US" sz="1500">
                          <a:solidFill>
                            <a:srgbClr val="000000"/>
                          </a:solidFill>
                          <a:latin typeface="Glacial Indifference"/>
                          <a:ea typeface="Glacial Indifference"/>
                          <a:cs typeface="Glacial Indifference"/>
                          <a:sym typeface="Glacial Indifference"/>
                        </a:rPr>
                        <a:t>Kostnad pr enhet</a:t>
                      </a:r>
                      <a:endParaRPr lang="en-US" sz="1100"/>
                    </a:p>
                  </a:txBody>
                  <a:tcPr marL="66675" marR="66675" marT="66675" marB="6667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DEDDE6"/>
                    </a:solidFill>
                  </a:tcPr>
                </a:tc>
                <a:tc>
                  <a:txBody>
                    <a:bodyPr/>
                    <a:lstStyle/>
                    <a:p>
                      <a:pPr algn="ctr">
                        <a:lnSpc>
                          <a:spcPts val="2099"/>
                        </a:lnSpc>
                        <a:defRPr/>
                      </a:pPr>
                      <a:r>
                        <a:rPr lang="en-US" sz="1499">
                          <a:solidFill>
                            <a:srgbClr val="000000"/>
                          </a:solidFill>
                          <a:latin typeface="Glacial Indifference"/>
                          <a:ea typeface="Glacial Indifference"/>
                          <a:cs typeface="Glacial Indifference"/>
                          <a:sym typeface="Glacial Indifference"/>
                        </a:rPr>
                        <a:t>7.850</a:t>
                      </a:r>
                      <a:endParaRPr lang="en-US" sz="1100"/>
                    </a:p>
                  </a:txBody>
                  <a:tcPr marL="66675" marR="66675" marT="66675" marB="6667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D2EBE2"/>
                    </a:solidFill>
                  </a:tcPr>
                </a:tc>
                <a:tc>
                  <a:txBody>
                    <a:bodyPr/>
                    <a:lstStyle/>
                    <a:p>
                      <a:pPr algn="ctr">
                        <a:lnSpc>
                          <a:spcPts val="2100"/>
                        </a:lnSpc>
                        <a:defRPr/>
                      </a:pPr>
                      <a:r>
                        <a:rPr lang="en-US" sz="1500">
                          <a:solidFill>
                            <a:srgbClr val="000000"/>
                          </a:solidFill>
                          <a:latin typeface="Glacial Indifference"/>
                          <a:ea typeface="Glacial Indifference"/>
                          <a:cs typeface="Glacial Indifference"/>
                          <a:sym typeface="Glacial Indifference"/>
                        </a:rPr>
                        <a:t>2.340 kroner</a:t>
                      </a:r>
                      <a:endParaRPr lang="en-US" sz="1100"/>
                    </a:p>
                  </a:txBody>
                  <a:tcPr marL="66675" marR="66675" marT="66675" marB="6667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2"/>
                  </a:ext>
                </a:extLst>
              </a:tr>
              <a:tr h="477622">
                <a:tc>
                  <a:txBody>
                    <a:bodyPr/>
                    <a:lstStyle/>
                    <a:p>
                      <a:pPr algn="ctr">
                        <a:lnSpc>
                          <a:spcPts val="2100"/>
                        </a:lnSpc>
                        <a:defRPr/>
                      </a:pPr>
                      <a:endParaRPr lang="en-US" sz="1100"/>
                    </a:p>
                  </a:txBody>
                  <a:tcPr marL="66675" marR="66675" marT="66675" marB="6667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DEDDE6"/>
                    </a:solidFill>
                  </a:tcPr>
                </a:tc>
                <a:tc>
                  <a:txBody>
                    <a:bodyPr/>
                    <a:lstStyle/>
                    <a:p>
                      <a:pPr algn="ctr">
                        <a:lnSpc>
                          <a:spcPts val="2100"/>
                        </a:lnSpc>
                        <a:defRPr/>
                      </a:pPr>
                      <a:endParaRPr lang="en-US" sz="1100"/>
                    </a:p>
                  </a:txBody>
                  <a:tcPr marL="66675" marR="66675" marT="66675" marB="6667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D2EBE2"/>
                    </a:solidFill>
                  </a:tcPr>
                </a:tc>
                <a:tc>
                  <a:txBody>
                    <a:bodyPr/>
                    <a:lstStyle/>
                    <a:p>
                      <a:pPr algn="ctr">
                        <a:lnSpc>
                          <a:spcPts val="2100"/>
                        </a:lnSpc>
                        <a:defRPr/>
                      </a:pPr>
                      <a:endParaRPr lang="en-US" sz="1100"/>
                    </a:p>
                  </a:txBody>
                  <a:tcPr marL="66675" marR="66675" marT="66675" marB="6667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3"/>
                  </a:ext>
                </a:extLst>
              </a:tr>
              <a:tr h="642118">
                <a:tc>
                  <a:txBody>
                    <a:bodyPr/>
                    <a:lstStyle/>
                    <a:p>
                      <a:pPr algn="ctr">
                        <a:lnSpc>
                          <a:spcPts val="2100"/>
                        </a:lnSpc>
                        <a:defRPr/>
                      </a:pPr>
                      <a:r>
                        <a:rPr lang="en-US" sz="1500">
                          <a:solidFill>
                            <a:srgbClr val="000000"/>
                          </a:solidFill>
                          <a:latin typeface="Glacial Indifference"/>
                          <a:ea typeface="Glacial Indifference"/>
                          <a:cs typeface="Glacial Indifference"/>
                          <a:sym typeface="Glacial Indifference"/>
                        </a:rPr>
                        <a:t>Kostnad pr porsjon a 170 gram</a:t>
                      </a:r>
                      <a:endParaRPr lang="en-US" sz="1100"/>
                    </a:p>
                  </a:txBody>
                  <a:tcPr marL="66675" marR="66675" marT="66675" marB="6667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DEDDE6"/>
                    </a:solidFill>
                  </a:tcPr>
                </a:tc>
                <a:tc>
                  <a:txBody>
                    <a:bodyPr/>
                    <a:lstStyle/>
                    <a:p>
                      <a:pPr algn="ctr">
                        <a:lnSpc>
                          <a:spcPts val="2100"/>
                        </a:lnSpc>
                        <a:defRPr/>
                      </a:pPr>
                      <a:r>
                        <a:rPr lang="en-US" sz="1500">
                          <a:solidFill>
                            <a:srgbClr val="000000"/>
                          </a:solidFill>
                          <a:latin typeface="Glacial Indifference"/>
                          <a:ea typeface="Glacial Indifference"/>
                          <a:cs typeface="Glacial Indifference"/>
                          <a:sym typeface="Glacial Indifference"/>
                        </a:rPr>
                        <a:t>4,71</a:t>
                      </a:r>
                      <a:endParaRPr lang="en-US" sz="1100"/>
                    </a:p>
                  </a:txBody>
                  <a:tcPr marL="66675" marR="66675" marT="66675" marB="6667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D2EBE2"/>
                    </a:solidFill>
                  </a:tcPr>
                </a:tc>
                <a:tc>
                  <a:txBody>
                    <a:bodyPr/>
                    <a:lstStyle/>
                    <a:p>
                      <a:pPr algn="ctr">
                        <a:lnSpc>
                          <a:spcPts val="2100"/>
                        </a:lnSpc>
                        <a:defRPr/>
                      </a:pPr>
                      <a:r>
                        <a:rPr lang="en-US" sz="1500">
                          <a:solidFill>
                            <a:srgbClr val="000000"/>
                          </a:solidFill>
                          <a:latin typeface="Glacial Indifference"/>
                          <a:ea typeface="Glacial Indifference"/>
                          <a:cs typeface="Glacial Indifference"/>
                          <a:sym typeface="Glacial Indifference"/>
                        </a:rPr>
                        <a:t>9,36</a:t>
                      </a:r>
                      <a:endParaRPr lang="en-US" sz="1100"/>
                    </a:p>
                  </a:txBody>
                  <a:tcPr marL="66675" marR="66675" marT="66675" marB="6667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4"/>
                  </a:ext>
                </a:extLst>
              </a:tr>
            </a:tbl>
          </a:graphicData>
        </a:graphic>
      </p:graphicFrame>
      <p:sp>
        <p:nvSpPr>
          <p:cNvPr id="4" name="TextBox 4"/>
          <p:cNvSpPr txBox="1"/>
          <p:nvPr/>
        </p:nvSpPr>
        <p:spPr>
          <a:xfrm>
            <a:off x="2034356" y="1246713"/>
            <a:ext cx="5684888" cy="447675"/>
          </a:xfrm>
          <a:prstGeom prst="rect">
            <a:avLst/>
          </a:prstGeom>
        </p:spPr>
        <p:txBody>
          <a:bodyPr lIns="0" tIns="0" rIns="0" bIns="0" rtlCol="0" anchor="t">
            <a:spAutoFit/>
          </a:bodyPr>
          <a:lstStyle/>
          <a:p>
            <a:pPr algn="ctr">
              <a:lnSpc>
                <a:spcPts val="3359"/>
              </a:lnSpc>
            </a:pPr>
            <a:r>
              <a:rPr lang="en-US" sz="2799" b="1">
                <a:solidFill>
                  <a:srgbClr val="E87B66"/>
                </a:solidFill>
                <a:latin typeface="Poppins Bold"/>
                <a:ea typeface="Poppins Bold"/>
                <a:cs typeface="Poppins Bold"/>
                <a:sym typeface="Poppins Bold"/>
              </a:rPr>
              <a:t>KOSTNADER</a:t>
            </a:r>
          </a:p>
        </p:txBody>
      </p:sp>
      <p:sp>
        <p:nvSpPr>
          <p:cNvPr id="5" name="TextBox 5"/>
          <p:cNvSpPr txBox="1"/>
          <p:nvPr/>
        </p:nvSpPr>
        <p:spPr>
          <a:xfrm>
            <a:off x="2034356" y="819993"/>
            <a:ext cx="5684888" cy="447675"/>
          </a:xfrm>
          <a:prstGeom prst="rect">
            <a:avLst/>
          </a:prstGeom>
        </p:spPr>
        <p:txBody>
          <a:bodyPr lIns="0" tIns="0" rIns="0" bIns="0" rtlCol="0" anchor="t">
            <a:spAutoFit/>
          </a:bodyPr>
          <a:lstStyle/>
          <a:p>
            <a:pPr algn="ctr">
              <a:lnSpc>
                <a:spcPts val="3359"/>
              </a:lnSpc>
            </a:pPr>
            <a:r>
              <a:rPr lang="en-US" sz="2799" b="1">
                <a:solidFill>
                  <a:srgbClr val="494949"/>
                </a:solidFill>
                <a:latin typeface="Poppins Bold"/>
                <a:ea typeface="Poppins Bold"/>
                <a:cs typeface="Poppins Bold"/>
                <a:sym typeface="Poppins Bold"/>
              </a:rPr>
              <a:t>GELEA COLD </a:t>
            </a:r>
          </a:p>
        </p:txBody>
      </p:sp>
      <p:sp>
        <p:nvSpPr>
          <p:cNvPr id="6" name="Freeform 6"/>
          <p:cNvSpPr/>
          <p:nvPr/>
        </p:nvSpPr>
        <p:spPr>
          <a:xfrm>
            <a:off x="6470127" y="6583680"/>
            <a:ext cx="2146363" cy="475830"/>
          </a:xfrm>
          <a:custGeom>
            <a:avLst/>
            <a:gdLst/>
            <a:ahLst/>
            <a:cxnLst/>
            <a:rect l="l" t="t" r="r" b="b"/>
            <a:pathLst>
              <a:path w="2146363" h="475830">
                <a:moveTo>
                  <a:pt x="0" y="0"/>
                </a:moveTo>
                <a:lnTo>
                  <a:pt x="2146363" y="0"/>
                </a:lnTo>
                <a:lnTo>
                  <a:pt x="2146363" y="475830"/>
                </a:lnTo>
                <a:lnTo>
                  <a:pt x="0" y="475830"/>
                </a:lnTo>
                <a:lnTo>
                  <a:pt x="0" y="0"/>
                </a:lnTo>
                <a:close/>
              </a:path>
            </a:pathLst>
          </a:custGeom>
          <a:blipFill>
            <a:blip r:embed="rId4"/>
            <a:stretch>
              <a:fillRect t="-1873" b="-1873"/>
            </a:stretch>
          </a:blipFill>
        </p:spPr>
        <p:txBody>
          <a:bodyPr/>
          <a:lstStyle/>
          <a:p>
            <a:endParaRPr lang="nb-NO"/>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63932" y="992631"/>
            <a:ext cx="9424947" cy="6322569"/>
          </a:xfrm>
          <a:custGeom>
            <a:avLst/>
            <a:gdLst/>
            <a:ahLst/>
            <a:cxnLst/>
            <a:rect l="l" t="t" r="r" b="b"/>
            <a:pathLst>
              <a:path w="9424947" h="6322569">
                <a:moveTo>
                  <a:pt x="0" y="0"/>
                </a:moveTo>
                <a:lnTo>
                  <a:pt x="9424947" y="0"/>
                </a:lnTo>
                <a:lnTo>
                  <a:pt x="9424947" y="6322569"/>
                </a:lnTo>
                <a:lnTo>
                  <a:pt x="0" y="6322569"/>
                </a:lnTo>
                <a:lnTo>
                  <a:pt x="0" y="0"/>
                </a:lnTo>
                <a:close/>
              </a:path>
            </a:pathLst>
          </a:custGeom>
          <a:blipFill>
            <a:blip r:embed="rId2"/>
            <a:stretch>
              <a:fillRect/>
            </a:stretch>
          </a:blipFill>
        </p:spPr>
        <p:txBody>
          <a:bodyPr/>
          <a:lstStyle/>
          <a:p>
            <a:endParaRPr lang="nb-NO"/>
          </a:p>
        </p:txBody>
      </p:sp>
      <p:sp>
        <p:nvSpPr>
          <p:cNvPr id="3" name="Freeform 3"/>
          <p:cNvSpPr/>
          <p:nvPr/>
        </p:nvSpPr>
        <p:spPr>
          <a:xfrm>
            <a:off x="3501756" y="2964675"/>
            <a:ext cx="6335149" cy="4751362"/>
          </a:xfrm>
          <a:custGeom>
            <a:avLst/>
            <a:gdLst/>
            <a:ahLst/>
            <a:cxnLst/>
            <a:rect l="l" t="t" r="r" b="b"/>
            <a:pathLst>
              <a:path w="6335149" h="4751362">
                <a:moveTo>
                  <a:pt x="0" y="0"/>
                </a:moveTo>
                <a:lnTo>
                  <a:pt x="6335149" y="0"/>
                </a:lnTo>
                <a:lnTo>
                  <a:pt x="6335149" y="4751362"/>
                </a:lnTo>
                <a:lnTo>
                  <a:pt x="0" y="4751362"/>
                </a:lnTo>
                <a:lnTo>
                  <a:pt x="0" y="0"/>
                </a:lnTo>
                <a:close/>
              </a:path>
            </a:pathLst>
          </a:custGeom>
          <a:blipFill>
            <a:blip r:embed="rId3"/>
            <a:stretch>
              <a:fillRect/>
            </a:stretch>
          </a:blipFill>
        </p:spPr>
        <p:txBody>
          <a:bodyPr/>
          <a:lstStyle/>
          <a:p>
            <a:endParaRPr lang="nb-NO"/>
          </a:p>
        </p:txBody>
      </p:sp>
      <p:sp>
        <p:nvSpPr>
          <p:cNvPr id="4" name="TextBox 4"/>
          <p:cNvSpPr txBox="1"/>
          <p:nvPr/>
        </p:nvSpPr>
        <p:spPr>
          <a:xfrm>
            <a:off x="3216892" y="916431"/>
            <a:ext cx="6678326" cy="716176"/>
          </a:xfrm>
          <a:prstGeom prst="rect">
            <a:avLst/>
          </a:prstGeom>
        </p:spPr>
        <p:txBody>
          <a:bodyPr lIns="0" tIns="0" rIns="0" bIns="0" rtlCol="0" anchor="t">
            <a:spAutoFit/>
          </a:bodyPr>
          <a:lstStyle/>
          <a:p>
            <a:pPr algn="l">
              <a:lnSpc>
                <a:spcPts val="5889"/>
              </a:lnSpc>
              <a:spcBef>
                <a:spcPct val="0"/>
              </a:spcBef>
            </a:pPr>
            <a:r>
              <a:rPr lang="en-US" sz="4206">
                <a:solidFill>
                  <a:srgbClr val="EF7111"/>
                </a:solidFill>
                <a:latin typeface="TAN Mon Cheri"/>
                <a:ea typeface="TAN Mon Cheri"/>
                <a:cs typeface="TAN Mon Cheri"/>
                <a:sym typeface="TAN Mon Cheri"/>
              </a:rPr>
              <a:t>SÅ TIL GRYTENE</a:t>
            </a:r>
          </a:p>
        </p:txBody>
      </p:sp>
      <p:sp>
        <p:nvSpPr>
          <p:cNvPr id="5" name="Freeform 5"/>
          <p:cNvSpPr/>
          <p:nvPr/>
        </p:nvSpPr>
        <p:spPr>
          <a:xfrm>
            <a:off x="7797993" y="6795460"/>
            <a:ext cx="1853473" cy="410899"/>
          </a:xfrm>
          <a:custGeom>
            <a:avLst/>
            <a:gdLst/>
            <a:ahLst/>
            <a:cxnLst/>
            <a:rect l="l" t="t" r="r" b="b"/>
            <a:pathLst>
              <a:path w="1853473" h="410899">
                <a:moveTo>
                  <a:pt x="0" y="0"/>
                </a:moveTo>
                <a:lnTo>
                  <a:pt x="1853473" y="0"/>
                </a:lnTo>
                <a:lnTo>
                  <a:pt x="1853473" y="410899"/>
                </a:lnTo>
                <a:lnTo>
                  <a:pt x="0" y="410899"/>
                </a:lnTo>
                <a:lnTo>
                  <a:pt x="0" y="0"/>
                </a:lnTo>
                <a:close/>
              </a:path>
            </a:pathLst>
          </a:custGeom>
          <a:blipFill>
            <a:blip r:embed="rId4"/>
            <a:stretch>
              <a:fillRect t="-1873" b="-1873"/>
            </a:stretch>
          </a:blipFill>
        </p:spPr>
        <p:txBody>
          <a:bodyPr/>
          <a:lstStyle/>
          <a:p>
            <a:endParaRPr lang="nb-NO"/>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FCBF5D-A21D-4A8B-B215-22DF6EAEE631}"/>
              </a:ext>
            </a:extLst>
          </p:cNvPr>
          <p:cNvSpPr>
            <a:spLocks noGrp="1"/>
          </p:cNvSpPr>
          <p:nvPr>
            <p:ph type="title"/>
          </p:nvPr>
        </p:nvSpPr>
        <p:spPr>
          <a:xfrm>
            <a:off x="504749" y="1426016"/>
            <a:ext cx="2743200" cy="1375258"/>
          </a:xfrm>
        </p:spPr>
        <p:txBody>
          <a:bodyPr vert="horz" wrap="square" lIns="73152" tIns="36576" rIns="73152" bIns="36576" rtlCol="0" anchor="b" anchorCtr="0">
            <a:normAutofit/>
          </a:bodyPr>
          <a:lstStyle/>
          <a:p>
            <a:r>
              <a:rPr lang="en-US" sz="3040" b="1" dirty="0" err="1">
                <a:solidFill>
                  <a:schemeClr val="tx1"/>
                </a:solidFill>
              </a:rPr>
              <a:t>Behov</a:t>
            </a:r>
            <a:r>
              <a:rPr lang="en-US" sz="3040" b="1" dirty="0">
                <a:solidFill>
                  <a:schemeClr val="tx1"/>
                </a:solidFill>
              </a:rPr>
              <a:t>  </a:t>
            </a:r>
          </a:p>
        </p:txBody>
      </p:sp>
      <p:pic>
        <p:nvPicPr>
          <p:cNvPr id="3" name="Plassholder for innhold 5" descr="Et bilde som inneholder elektronikk, kompakt disk&#10;&#10;Automatisk generert beskrivelse">
            <a:extLst>
              <a:ext uri="{FF2B5EF4-FFF2-40B4-BE49-F238E27FC236}">
                <a16:creationId xmlns:a16="http://schemas.microsoft.com/office/drawing/2014/main" id="{709CE86A-AB39-5681-65FB-BE6EA8FAEB8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8896"/>
          <a:stretch/>
        </p:blipFill>
        <p:spPr>
          <a:xfrm>
            <a:off x="3369835" y="216987"/>
            <a:ext cx="5879016" cy="7575790"/>
          </a:xfrm>
          <a:prstGeom prst="rect">
            <a:avLst/>
          </a:prstGeom>
          <a:noFill/>
          <a:effectLst>
            <a:outerShdw blurRad="127000" dist="50800" dir="10800000" sx="99000" sy="99000" algn="r" rotWithShape="0">
              <a:prstClr val="black">
                <a:alpha val="40000"/>
              </a:prstClr>
            </a:outerShdw>
          </a:effectLst>
        </p:spPr>
      </p:pic>
      <p:pic>
        <p:nvPicPr>
          <p:cNvPr id="6" name="Bilde 5">
            <a:extLst>
              <a:ext uri="{FF2B5EF4-FFF2-40B4-BE49-F238E27FC236}">
                <a16:creationId xmlns:a16="http://schemas.microsoft.com/office/drawing/2014/main" id="{AC76C18F-D02E-7633-DFEB-2CD10E7DD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908" y="3371989"/>
            <a:ext cx="2873041" cy="1479615"/>
          </a:xfrm>
          <a:prstGeom prst="rect">
            <a:avLst/>
          </a:prstGeom>
        </p:spPr>
      </p:pic>
    </p:spTree>
    <p:extLst>
      <p:ext uri="{BB962C8B-B14F-4D97-AF65-F5344CB8AC3E}">
        <p14:creationId xmlns:p14="http://schemas.microsoft.com/office/powerpoint/2010/main" val="89498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5195C45-8971-A8D2-EF46-9CB63B84DD51}"/>
              </a:ext>
            </a:extLst>
          </p:cNvPr>
          <p:cNvSpPr>
            <a:spLocks noGrp="1"/>
          </p:cNvSpPr>
          <p:nvPr>
            <p:ph type="title"/>
          </p:nvPr>
        </p:nvSpPr>
        <p:spPr>
          <a:xfrm>
            <a:off x="457200" y="274638"/>
            <a:ext cx="8229600" cy="1143000"/>
          </a:xfrm>
        </p:spPr>
        <p:txBody>
          <a:bodyPr/>
          <a:lstStyle/>
          <a:p>
            <a:r>
              <a:rPr lang="en-US" dirty="0" err="1"/>
              <a:t>Tverrfaglig</a:t>
            </a:r>
            <a:r>
              <a:rPr lang="en-US" dirty="0"/>
              <a:t> </a:t>
            </a:r>
            <a:r>
              <a:rPr lang="en-US" dirty="0" err="1"/>
              <a:t>samarbeid</a:t>
            </a:r>
            <a:r>
              <a:rPr lang="en-US" dirty="0"/>
              <a:t> </a:t>
            </a:r>
          </a:p>
        </p:txBody>
      </p:sp>
      <p:pic>
        <p:nvPicPr>
          <p:cNvPr id="5" name="Plassholder for innhold 7">
            <a:extLst>
              <a:ext uri="{FF2B5EF4-FFF2-40B4-BE49-F238E27FC236}">
                <a16:creationId xmlns:a16="http://schemas.microsoft.com/office/drawing/2014/main" id="{266600D8-4ADB-30B1-BD42-B57DD4A76061}"/>
              </a:ext>
            </a:extLst>
          </p:cNvPr>
          <p:cNvPicPr>
            <a:picLocks noGrp="1" noChangeAspect="1"/>
          </p:cNvPicPr>
          <p:nvPr>
            <p:ph idx="1"/>
          </p:nvPr>
        </p:nvPicPr>
        <p:blipFill rotWithShape="1">
          <a:blip r:embed="rId2"/>
          <a:srcRect b="3090"/>
          <a:stretch/>
        </p:blipFill>
        <p:spPr>
          <a:xfrm>
            <a:off x="457200" y="1600200"/>
            <a:ext cx="8229600" cy="4525963"/>
          </a:xfrm>
          <a:prstGeom prst="rect">
            <a:avLst/>
          </a:prstGeom>
          <a:noFill/>
        </p:spPr>
      </p:pic>
      <p:pic>
        <p:nvPicPr>
          <p:cNvPr id="6" name="Plassholder for innhold 4" descr="Et bilde som inneholder fat, innendørs, mat&#10;&#10;Automatisk generert beskrivelse">
            <a:extLst>
              <a:ext uri="{FF2B5EF4-FFF2-40B4-BE49-F238E27FC236}">
                <a16:creationId xmlns:a16="http://schemas.microsoft.com/office/drawing/2014/main" id="{53BF79CA-4E26-05CB-6D8A-1F5D127D9954}"/>
              </a:ext>
            </a:extLst>
          </p:cNvPr>
          <p:cNvPicPr>
            <a:picLocks noChangeAspect="1"/>
          </p:cNvPicPr>
          <p:nvPr/>
        </p:nvPicPr>
        <p:blipFill rotWithShape="1">
          <a:blip r:embed="rId3"/>
          <a:srcRect t="4667" r="-1" b="3593"/>
          <a:stretch/>
        </p:blipFill>
        <p:spPr>
          <a:xfrm>
            <a:off x="3136566" y="4502905"/>
            <a:ext cx="2870868" cy="1614577"/>
          </a:xfrm>
          <a:prstGeom prst="rect">
            <a:avLst/>
          </a:prstGeom>
        </p:spPr>
      </p:pic>
    </p:spTree>
    <p:extLst>
      <p:ext uri="{BB962C8B-B14F-4D97-AF65-F5344CB8AC3E}">
        <p14:creationId xmlns:p14="http://schemas.microsoft.com/office/powerpoint/2010/main" val="2828368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7B026C-5A19-24E2-C747-49305E571B27}"/>
              </a:ext>
            </a:extLst>
          </p:cNvPr>
          <p:cNvSpPr>
            <a:spLocks noGrp="1"/>
          </p:cNvSpPr>
          <p:nvPr>
            <p:ph type="title"/>
          </p:nvPr>
        </p:nvSpPr>
        <p:spPr>
          <a:xfrm>
            <a:off x="512064" y="2573891"/>
            <a:ext cx="2201883" cy="2167420"/>
          </a:xfrm>
          <a:prstGeom prst="ellipse">
            <a:avLst/>
          </a:prstGeom>
          <a:solidFill>
            <a:srgbClr val="262626"/>
          </a:solidFill>
          <a:ln w="174625" cmpd="thinThick">
            <a:solidFill>
              <a:srgbClr val="262626"/>
            </a:solidFill>
          </a:ln>
        </p:spPr>
        <p:txBody>
          <a:bodyPr vert="horz" lIns="73152" tIns="36576" rIns="73152" bIns="36576" rtlCol="0" anchor="ctr">
            <a:normAutofit/>
          </a:bodyPr>
          <a:lstStyle/>
          <a:p>
            <a:pPr algn="ctr"/>
            <a:r>
              <a:rPr lang="en-US" sz="1120">
                <a:solidFill>
                  <a:srgbClr val="FFFFFF"/>
                </a:solidFill>
              </a:rPr>
              <a:t>Elias underernæringskarusell </a:t>
            </a:r>
          </a:p>
        </p:txBody>
      </p:sp>
      <p:pic>
        <p:nvPicPr>
          <p:cNvPr id="1026" name="Picture 2">
            <a:extLst>
              <a:ext uri="{FF2B5EF4-FFF2-40B4-BE49-F238E27FC236}">
                <a16:creationId xmlns:a16="http://schemas.microsoft.com/office/drawing/2014/main" id="{C655EA70-1775-742B-6B01-16B806E08F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426985" y="1685205"/>
            <a:ext cx="5259719" cy="394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82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8461D9-46CC-8D4C-EA96-1A04CA703A50}"/>
              </a:ext>
            </a:extLst>
          </p:cNvPr>
          <p:cNvSpPr>
            <a:spLocks noGrp="1"/>
          </p:cNvSpPr>
          <p:nvPr>
            <p:ph type="title"/>
          </p:nvPr>
        </p:nvSpPr>
        <p:spPr>
          <a:xfrm>
            <a:off x="958545" y="1363105"/>
            <a:ext cx="7836510" cy="891504"/>
          </a:xfrm>
        </p:spPr>
        <p:txBody>
          <a:bodyPr vert="horz" lIns="73152" tIns="36576" rIns="73152" bIns="36576" rtlCol="0" anchor="b">
            <a:normAutofit fontScale="90000"/>
          </a:bodyPr>
          <a:lstStyle/>
          <a:p>
            <a:pPr algn="ctr"/>
            <a:r>
              <a:rPr lang="en-US" sz="2880" b="1" dirty="0"/>
              <a:t>Tilak for </a:t>
            </a:r>
            <a:r>
              <a:rPr lang="nb-NO" sz="2880" b="1" dirty="0"/>
              <a:t>forebygge</a:t>
            </a:r>
            <a:r>
              <a:rPr lang="en-US" sz="2880" b="1" dirty="0"/>
              <a:t> </a:t>
            </a:r>
            <a:r>
              <a:rPr lang="nb-NO" sz="2880" b="1" dirty="0"/>
              <a:t>underernæring</a:t>
            </a:r>
            <a:br>
              <a:rPr lang="en-US" sz="4160" dirty="0"/>
            </a:br>
            <a:endParaRPr lang="en-US" sz="4160" dirty="0"/>
          </a:p>
        </p:txBody>
      </p:sp>
      <p:pic>
        <p:nvPicPr>
          <p:cNvPr id="4" name="Plassholder for innhold 3">
            <a:extLst>
              <a:ext uri="{FF2B5EF4-FFF2-40B4-BE49-F238E27FC236}">
                <a16:creationId xmlns:a16="http://schemas.microsoft.com/office/drawing/2014/main" id="{30C731E0-63B2-CAEC-6E21-0A88253E4DC5}"/>
              </a:ext>
            </a:extLst>
          </p:cNvPr>
          <p:cNvPicPr>
            <a:picLocks noGrp="1" noChangeAspect="1"/>
          </p:cNvPicPr>
          <p:nvPr>
            <p:ph idx="1"/>
          </p:nvPr>
        </p:nvPicPr>
        <p:blipFill>
          <a:blip r:embed="rId2"/>
          <a:stretch>
            <a:fillRect/>
          </a:stretch>
        </p:blipFill>
        <p:spPr>
          <a:xfrm>
            <a:off x="1047718" y="1973842"/>
            <a:ext cx="3671648" cy="3756162"/>
          </a:xfrm>
          <a:prstGeom prst="rect">
            <a:avLst/>
          </a:prstGeom>
        </p:spPr>
      </p:pic>
      <p:pic>
        <p:nvPicPr>
          <p:cNvPr id="7" name="Bilde 6" descr="Et bilde som inneholder person, Ankel, ledd, Lem&#10;&#10;Automatisk generert beskrivelse">
            <a:extLst>
              <a:ext uri="{FF2B5EF4-FFF2-40B4-BE49-F238E27FC236}">
                <a16:creationId xmlns:a16="http://schemas.microsoft.com/office/drawing/2014/main" id="{199EBF51-DE08-F3AE-A8B0-124A729A248D}"/>
              </a:ext>
            </a:extLst>
          </p:cNvPr>
          <p:cNvPicPr>
            <a:picLocks noChangeAspect="1"/>
          </p:cNvPicPr>
          <p:nvPr/>
        </p:nvPicPr>
        <p:blipFill>
          <a:blip r:embed="rId3"/>
          <a:stretch>
            <a:fillRect/>
          </a:stretch>
        </p:blipFill>
        <p:spPr>
          <a:xfrm>
            <a:off x="5112232" y="2456648"/>
            <a:ext cx="4260949" cy="2077212"/>
          </a:xfrm>
          <a:prstGeom prst="rect">
            <a:avLst/>
          </a:prstGeom>
        </p:spPr>
      </p:pic>
      <p:sp>
        <p:nvSpPr>
          <p:cNvPr id="6" name="TekstSylinder 5">
            <a:extLst>
              <a:ext uri="{FF2B5EF4-FFF2-40B4-BE49-F238E27FC236}">
                <a16:creationId xmlns:a16="http://schemas.microsoft.com/office/drawing/2014/main" id="{D97A60A5-A3D2-0722-19C3-94AD94BD7886}"/>
              </a:ext>
            </a:extLst>
          </p:cNvPr>
          <p:cNvSpPr txBox="1"/>
          <p:nvPr/>
        </p:nvSpPr>
        <p:spPr>
          <a:xfrm>
            <a:off x="5066875" y="4588166"/>
            <a:ext cx="5235786" cy="240066"/>
          </a:xfrm>
          <a:prstGeom prst="rect">
            <a:avLst/>
          </a:prstGeom>
          <a:noFill/>
        </p:spPr>
        <p:txBody>
          <a:bodyPr wrap="square">
            <a:spAutoFit/>
          </a:bodyPr>
          <a:lstStyle/>
          <a:p>
            <a:r>
              <a:rPr lang="en-US" sz="960" i="1" dirty="0" err="1"/>
              <a:t>Foto</a:t>
            </a:r>
            <a:r>
              <a:rPr lang="en-US" sz="960" i="1" dirty="0"/>
              <a:t>: </a:t>
            </a:r>
            <a:r>
              <a:rPr lang="en-US" sz="960" i="1" dirty="0" err="1"/>
              <a:t>Cynergi</a:t>
            </a:r>
            <a:r>
              <a:rPr lang="en-US" sz="960" i="1" dirty="0"/>
              <a:t> AS </a:t>
            </a:r>
            <a:endParaRPr lang="nb-NO" sz="960" i="1" dirty="0"/>
          </a:p>
        </p:txBody>
      </p:sp>
      <p:sp>
        <p:nvSpPr>
          <p:cNvPr id="11" name="TekstSylinder 10">
            <a:extLst>
              <a:ext uri="{FF2B5EF4-FFF2-40B4-BE49-F238E27FC236}">
                <a16:creationId xmlns:a16="http://schemas.microsoft.com/office/drawing/2014/main" id="{E01BDAAA-66C7-338B-9027-E1BF4B9C759C}"/>
              </a:ext>
            </a:extLst>
          </p:cNvPr>
          <p:cNvSpPr txBox="1"/>
          <p:nvPr/>
        </p:nvSpPr>
        <p:spPr>
          <a:xfrm>
            <a:off x="553721" y="5806870"/>
            <a:ext cx="5184986" cy="240066"/>
          </a:xfrm>
          <a:prstGeom prst="rect">
            <a:avLst/>
          </a:prstGeom>
          <a:noFill/>
        </p:spPr>
        <p:txBody>
          <a:bodyPr wrap="square">
            <a:spAutoFit/>
          </a:bodyPr>
          <a:lstStyle/>
          <a:p>
            <a:r>
              <a:rPr lang="en-US" sz="960" i="1" dirty="0" err="1"/>
              <a:t>Faglige</a:t>
            </a:r>
            <a:r>
              <a:rPr lang="en-US" sz="960" i="1" dirty="0"/>
              <a:t> </a:t>
            </a:r>
            <a:r>
              <a:rPr lang="en-US" sz="960" i="1" dirty="0" err="1"/>
              <a:t>retningslinjer</a:t>
            </a:r>
            <a:r>
              <a:rPr lang="en-US" sz="960" i="1" dirty="0"/>
              <a:t> for </a:t>
            </a:r>
            <a:r>
              <a:rPr lang="en-US" sz="960" i="1" dirty="0" err="1"/>
              <a:t>forbygging</a:t>
            </a:r>
            <a:r>
              <a:rPr lang="en-US" sz="960" i="1" dirty="0"/>
              <a:t> </a:t>
            </a:r>
            <a:r>
              <a:rPr lang="en-US" sz="960" i="1" dirty="0" err="1"/>
              <a:t>og</a:t>
            </a:r>
            <a:r>
              <a:rPr lang="en-US" sz="960" i="1" dirty="0"/>
              <a:t> </a:t>
            </a:r>
            <a:r>
              <a:rPr lang="en-US" sz="960" i="1" dirty="0" err="1"/>
              <a:t>behandling</a:t>
            </a:r>
            <a:r>
              <a:rPr lang="en-US" sz="960" i="1" dirty="0"/>
              <a:t> av </a:t>
            </a:r>
            <a:r>
              <a:rPr lang="en-US" sz="960" i="1" dirty="0" err="1"/>
              <a:t>underernæring</a:t>
            </a:r>
            <a:r>
              <a:rPr lang="en-US" sz="960" i="1" dirty="0"/>
              <a:t>. </a:t>
            </a:r>
            <a:r>
              <a:rPr lang="en-US" sz="960" i="1" dirty="0" err="1"/>
              <a:t>Helsedirektoratet</a:t>
            </a:r>
            <a:r>
              <a:rPr lang="en-US" sz="960" i="1" dirty="0"/>
              <a:t> </a:t>
            </a:r>
            <a:endParaRPr lang="nb-NO" sz="960" i="1" dirty="0"/>
          </a:p>
        </p:txBody>
      </p:sp>
    </p:spTree>
    <p:extLst>
      <p:ext uri="{BB962C8B-B14F-4D97-AF65-F5344CB8AC3E}">
        <p14:creationId xmlns:p14="http://schemas.microsoft.com/office/powerpoint/2010/main" val="3181584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74229" y="-149406"/>
            <a:ext cx="7879371" cy="7879371"/>
          </a:xfrm>
          <a:custGeom>
            <a:avLst/>
            <a:gdLst/>
            <a:ahLst/>
            <a:cxnLst/>
            <a:rect l="l" t="t" r="r" b="b"/>
            <a:pathLst>
              <a:path w="7879371" h="7879371">
                <a:moveTo>
                  <a:pt x="0" y="0"/>
                </a:moveTo>
                <a:lnTo>
                  <a:pt x="7879371" y="0"/>
                </a:lnTo>
                <a:lnTo>
                  <a:pt x="7879371" y="7879371"/>
                </a:lnTo>
                <a:lnTo>
                  <a:pt x="0" y="7879371"/>
                </a:lnTo>
                <a:lnTo>
                  <a:pt x="0" y="0"/>
                </a:lnTo>
                <a:close/>
              </a:path>
            </a:pathLst>
          </a:custGeom>
          <a:blipFill>
            <a:blip r:embed="rId2"/>
            <a:stretch>
              <a:fillRect/>
            </a:stretch>
          </a:blipFill>
        </p:spPr>
        <p:txBody>
          <a:bodyPr/>
          <a:lstStyle/>
          <a:p>
            <a:endParaRPr lang="nb-NO"/>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71816" y="6120888"/>
            <a:ext cx="2146363" cy="475830"/>
          </a:xfrm>
          <a:custGeom>
            <a:avLst/>
            <a:gdLst/>
            <a:ahLst/>
            <a:cxnLst/>
            <a:rect l="l" t="t" r="r" b="b"/>
            <a:pathLst>
              <a:path w="2146363" h="475830">
                <a:moveTo>
                  <a:pt x="0" y="0"/>
                </a:moveTo>
                <a:lnTo>
                  <a:pt x="2146363" y="0"/>
                </a:lnTo>
                <a:lnTo>
                  <a:pt x="2146363" y="475830"/>
                </a:lnTo>
                <a:lnTo>
                  <a:pt x="0" y="475830"/>
                </a:lnTo>
                <a:lnTo>
                  <a:pt x="0" y="0"/>
                </a:lnTo>
                <a:close/>
              </a:path>
            </a:pathLst>
          </a:custGeom>
          <a:blipFill>
            <a:blip r:embed="rId2"/>
            <a:stretch>
              <a:fillRect t="-1873" b="-1873"/>
            </a:stretch>
          </a:blipFill>
        </p:spPr>
        <p:txBody>
          <a:bodyPr/>
          <a:lstStyle/>
          <a:p>
            <a:endParaRPr lang="nb-NO"/>
          </a:p>
        </p:txBody>
      </p:sp>
      <p:sp>
        <p:nvSpPr>
          <p:cNvPr id="3" name="Freeform 3"/>
          <p:cNvSpPr/>
          <p:nvPr/>
        </p:nvSpPr>
        <p:spPr>
          <a:xfrm>
            <a:off x="256098" y="4274392"/>
            <a:ext cx="3259066" cy="3692993"/>
          </a:xfrm>
          <a:custGeom>
            <a:avLst/>
            <a:gdLst/>
            <a:ahLst/>
            <a:cxnLst/>
            <a:rect l="l" t="t" r="r" b="b"/>
            <a:pathLst>
              <a:path w="3259066" h="3692993">
                <a:moveTo>
                  <a:pt x="0" y="0"/>
                </a:moveTo>
                <a:lnTo>
                  <a:pt x="3259067" y="0"/>
                </a:lnTo>
                <a:lnTo>
                  <a:pt x="3259067" y="3692993"/>
                </a:lnTo>
                <a:lnTo>
                  <a:pt x="0" y="3692993"/>
                </a:lnTo>
                <a:lnTo>
                  <a:pt x="0" y="0"/>
                </a:lnTo>
                <a:close/>
              </a:path>
            </a:pathLst>
          </a:custGeom>
          <a:blipFill>
            <a:blip r:embed="rId3"/>
            <a:stretch>
              <a:fillRect/>
            </a:stretch>
          </a:blipFill>
        </p:spPr>
        <p:txBody>
          <a:bodyPr/>
          <a:lstStyle/>
          <a:p>
            <a:endParaRPr lang="nb-NO"/>
          </a:p>
        </p:txBody>
      </p:sp>
      <p:sp>
        <p:nvSpPr>
          <p:cNvPr id="4" name="Freeform 4"/>
          <p:cNvSpPr/>
          <p:nvPr/>
        </p:nvSpPr>
        <p:spPr>
          <a:xfrm>
            <a:off x="-307803" y="3468067"/>
            <a:ext cx="1708894" cy="2146178"/>
          </a:xfrm>
          <a:custGeom>
            <a:avLst/>
            <a:gdLst/>
            <a:ahLst/>
            <a:cxnLst/>
            <a:rect l="l" t="t" r="r" b="b"/>
            <a:pathLst>
              <a:path w="1708894" h="2146178">
                <a:moveTo>
                  <a:pt x="0" y="0"/>
                </a:moveTo>
                <a:lnTo>
                  <a:pt x="1708894" y="0"/>
                </a:lnTo>
                <a:lnTo>
                  <a:pt x="1708894" y="2146178"/>
                </a:lnTo>
                <a:lnTo>
                  <a:pt x="0" y="2146178"/>
                </a:lnTo>
                <a:lnTo>
                  <a:pt x="0" y="0"/>
                </a:lnTo>
                <a:close/>
              </a:path>
            </a:pathLst>
          </a:custGeom>
          <a:blipFill>
            <a:blip r:embed="rId4"/>
            <a:stretch>
              <a:fillRect/>
            </a:stretch>
          </a:blipFill>
        </p:spPr>
        <p:txBody>
          <a:bodyPr/>
          <a:lstStyle/>
          <a:p>
            <a:endParaRPr lang="nb-NO"/>
          </a:p>
        </p:txBody>
      </p:sp>
      <p:sp>
        <p:nvSpPr>
          <p:cNvPr id="5" name="Freeform 5"/>
          <p:cNvSpPr/>
          <p:nvPr/>
        </p:nvSpPr>
        <p:spPr>
          <a:xfrm>
            <a:off x="1885631" y="4864419"/>
            <a:ext cx="1525200" cy="883663"/>
          </a:xfrm>
          <a:custGeom>
            <a:avLst/>
            <a:gdLst/>
            <a:ahLst/>
            <a:cxnLst/>
            <a:rect l="l" t="t" r="r" b="b"/>
            <a:pathLst>
              <a:path w="1525200" h="883663">
                <a:moveTo>
                  <a:pt x="0" y="0"/>
                </a:moveTo>
                <a:lnTo>
                  <a:pt x="1525200" y="0"/>
                </a:lnTo>
                <a:lnTo>
                  <a:pt x="1525200" y="883663"/>
                </a:lnTo>
                <a:lnTo>
                  <a:pt x="0" y="883663"/>
                </a:lnTo>
                <a:lnTo>
                  <a:pt x="0" y="0"/>
                </a:lnTo>
                <a:close/>
              </a:path>
            </a:pathLst>
          </a:custGeom>
          <a:blipFill>
            <a:blip r:embed="rId5"/>
            <a:stretch>
              <a:fillRect/>
            </a:stretch>
          </a:blipFill>
        </p:spPr>
        <p:txBody>
          <a:bodyPr/>
          <a:lstStyle/>
          <a:p>
            <a:endParaRPr lang="nb-NO"/>
          </a:p>
        </p:txBody>
      </p:sp>
      <p:sp>
        <p:nvSpPr>
          <p:cNvPr id="6" name="Freeform 6"/>
          <p:cNvSpPr/>
          <p:nvPr/>
        </p:nvSpPr>
        <p:spPr>
          <a:xfrm>
            <a:off x="546644" y="819250"/>
            <a:ext cx="1673324" cy="1673324"/>
          </a:xfrm>
          <a:custGeom>
            <a:avLst/>
            <a:gdLst/>
            <a:ahLst/>
            <a:cxnLst/>
            <a:rect l="l" t="t" r="r" b="b"/>
            <a:pathLst>
              <a:path w="1673324" h="1673324">
                <a:moveTo>
                  <a:pt x="0" y="0"/>
                </a:moveTo>
                <a:lnTo>
                  <a:pt x="1673324" y="0"/>
                </a:lnTo>
                <a:lnTo>
                  <a:pt x="1673324" y="1673324"/>
                </a:lnTo>
                <a:lnTo>
                  <a:pt x="0" y="16733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grpSp>
        <p:nvGrpSpPr>
          <p:cNvPr id="7" name="Group 7"/>
          <p:cNvGrpSpPr/>
          <p:nvPr/>
        </p:nvGrpSpPr>
        <p:grpSpPr>
          <a:xfrm>
            <a:off x="5317817" y="3041460"/>
            <a:ext cx="4290532" cy="950809"/>
            <a:chOff x="0" y="0"/>
            <a:chExt cx="2040982" cy="452295"/>
          </a:xfrm>
        </p:grpSpPr>
        <p:sp>
          <p:nvSpPr>
            <p:cNvPr id="8" name="Freeform 8"/>
            <p:cNvSpPr/>
            <p:nvPr/>
          </p:nvSpPr>
          <p:spPr>
            <a:xfrm>
              <a:off x="0" y="0"/>
              <a:ext cx="2040982" cy="452295"/>
            </a:xfrm>
            <a:custGeom>
              <a:avLst/>
              <a:gdLst/>
              <a:ahLst/>
              <a:cxnLst/>
              <a:rect l="l" t="t" r="r" b="b"/>
              <a:pathLst>
                <a:path w="2040982" h="452295">
                  <a:moveTo>
                    <a:pt x="0" y="0"/>
                  </a:moveTo>
                  <a:lnTo>
                    <a:pt x="2040982" y="0"/>
                  </a:lnTo>
                  <a:lnTo>
                    <a:pt x="2040982" y="452295"/>
                  </a:lnTo>
                  <a:lnTo>
                    <a:pt x="0" y="452295"/>
                  </a:lnTo>
                  <a:close/>
                </a:path>
              </a:pathLst>
            </a:custGeom>
            <a:solidFill>
              <a:srgbClr val="EF7111"/>
            </a:solidFill>
          </p:spPr>
          <p:txBody>
            <a:bodyPr/>
            <a:lstStyle/>
            <a:p>
              <a:endParaRPr lang="nb-NO"/>
            </a:p>
          </p:txBody>
        </p:sp>
      </p:grpSp>
      <p:sp>
        <p:nvSpPr>
          <p:cNvPr id="9" name="Freeform 9"/>
          <p:cNvSpPr/>
          <p:nvPr/>
        </p:nvSpPr>
        <p:spPr>
          <a:xfrm>
            <a:off x="4356050" y="1377129"/>
            <a:ext cx="1509703" cy="826563"/>
          </a:xfrm>
          <a:custGeom>
            <a:avLst/>
            <a:gdLst/>
            <a:ahLst/>
            <a:cxnLst/>
            <a:rect l="l" t="t" r="r" b="b"/>
            <a:pathLst>
              <a:path w="1509703" h="826563">
                <a:moveTo>
                  <a:pt x="0" y="0"/>
                </a:moveTo>
                <a:lnTo>
                  <a:pt x="1509704" y="0"/>
                </a:lnTo>
                <a:lnTo>
                  <a:pt x="1509704" y="826563"/>
                </a:lnTo>
                <a:lnTo>
                  <a:pt x="0" y="8265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b-NO"/>
          </a:p>
        </p:txBody>
      </p:sp>
      <p:grpSp>
        <p:nvGrpSpPr>
          <p:cNvPr id="10" name="Group 10"/>
          <p:cNvGrpSpPr>
            <a:grpSpLocks noChangeAspect="1"/>
          </p:cNvGrpSpPr>
          <p:nvPr/>
        </p:nvGrpSpPr>
        <p:grpSpPr>
          <a:xfrm>
            <a:off x="4356050" y="957764"/>
            <a:ext cx="1665292" cy="1665292"/>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txBody>
            <a:bodyPr/>
            <a:lstStyle/>
            <a:p>
              <a:endParaRPr lang="nb-NO"/>
            </a:p>
          </p:txBody>
        </p:sp>
      </p:grpSp>
      <p:grpSp>
        <p:nvGrpSpPr>
          <p:cNvPr id="12" name="Group 12"/>
          <p:cNvGrpSpPr>
            <a:grpSpLocks noChangeAspect="1"/>
          </p:cNvGrpSpPr>
          <p:nvPr/>
        </p:nvGrpSpPr>
        <p:grpSpPr>
          <a:xfrm>
            <a:off x="2378862" y="957764"/>
            <a:ext cx="1665292" cy="1665292"/>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txBody>
            <a:bodyPr/>
            <a:lstStyle/>
            <a:p>
              <a:endParaRPr lang="nb-NO"/>
            </a:p>
          </p:txBody>
        </p:sp>
      </p:grpSp>
      <p:sp>
        <p:nvSpPr>
          <p:cNvPr id="14" name="Freeform 14"/>
          <p:cNvSpPr/>
          <p:nvPr/>
        </p:nvSpPr>
        <p:spPr>
          <a:xfrm>
            <a:off x="2648231" y="1254053"/>
            <a:ext cx="1277042" cy="1072715"/>
          </a:xfrm>
          <a:custGeom>
            <a:avLst/>
            <a:gdLst/>
            <a:ahLst/>
            <a:cxnLst/>
            <a:rect l="l" t="t" r="r" b="b"/>
            <a:pathLst>
              <a:path w="1277042" h="1072715">
                <a:moveTo>
                  <a:pt x="0" y="0"/>
                </a:moveTo>
                <a:lnTo>
                  <a:pt x="1277042" y="0"/>
                </a:lnTo>
                <a:lnTo>
                  <a:pt x="1277042" y="1072715"/>
                </a:lnTo>
                <a:lnTo>
                  <a:pt x="0" y="10727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b-NO"/>
          </a:p>
        </p:txBody>
      </p:sp>
      <p:sp>
        <p:nvSpPr>
          <p:cNvPr id="15" name="TextBox 15"/>
          <p:cNvSpPr txBox="1"/>
          <p:nvPr/>
        </p:nvSpPr>
        <p:spPr>
          <a:xfrm>
            <a:off x="5188696" y="231851"/>
            <a:ext cx="6512602" cy="556190"/>
          </a:xfrm>
          <a:prstGeom prst="rect">
            <a:avLst/>
          </a:prstGeom>
        </p:spPr>
        <p:txBody>
          <a:bodyPr lIns="0" tIns="0" rIns="0" bIns="0" rtlCol="0" anchor="t">
            <a:spAutoFit/>
          </a:bodyPr>
          <a:lstStyle/>
          <a:p>
            <a:pPr algn="ctr">
              <a:lnSpc>
                <a:spcPts val="4181"/>
              </a:lnSpc>
            </a:pPr>
            <a:r>
              <a:rPr lang="en-US" sz="4266">
                <a:solidFill>
                  <a:srgbClr val="231F1F"/>
                </a:solidFill>
                <a:latin typeface="HK Grotesk Bold"/>
                <a:ea typeface="HK Grotesk Bold"/>
                <a:cs typeface="HK Grotesk Bold"/>
                <a:sym typeface="HK Grotesk Bold"/>
              </a:rPr>
              <a:t>Anatomi</a:t>
            </a:r>
          </a:p>
        </p:txBody>
      </p:sp>
      <p:sp>
        <p:nvSpPr>
          <p:cNvPr id="16" name="TextBox 16"/>
          <p:cNvSpPr txBox="1"/>
          <p:nvPr/>
        </p:nvSpPr>
        <p:spPr>
          <a:xfrm>
            <a:off x="5463068" y="3030159"/>
            <a:ext cx="4145280" cy="935311"/>
          </a:xfrm>
          <a:prstGeom prst="rect">
            <a:avLst/>
          </a:prstGeom>
        </p:spPr>
        <p:txBody>
          <a:bodyPr lIns="0" tIns="0" rIns="0" bIns="0" rtlCol="0" anchor="t">
            <a:spAutoFit/>
          </a:bodyPr>
          <a:lstStyle/>
          <a:p>
            <a:pPr algn="ctr">
              <a:lnSpc>
                <a:spcPts val="2522"/>
              </a:lnSpc>
              <a:spcBef>
                <a:spcPct val="0"/>
              </a:spcBef>
            </a:pPr>
            <a:r>
              <a:rPr lang="en-US" sz="1801" b="1">
                <a:solidFill>
                  <a:srgbClr val="FFFFFF"/>
                </a:solidFill>
                <a:latin typeface="HK Grotesk Bold"/>
                <a:ea typeface="HK Grotesk Bold"/>
                <a:cs typeface="HK Grotesk Bold"/>
                <a:sym typeface="HK Grotesk Bold"/>
              </a:rPr>
              <a:t>Omkring 70 prosent av alle stimuli og sanseinntrykk vi oppfatter i løpet av en dag skjer gjennom syns sansen.</a:t>
            </a:r>
          </a:p>
        </p:txBody>
      </p:sp>
      <p:sp>
        <p:nvSpPr>
          <p:cNvPr id="17" name="TextBox 17"/>
          <p:cNvSpPr txBox="1"/>
          <p:nvPr/>
        </p:nvSpPr>
        <p:spPr>
          <a:xfrm>
            <a:off x="7731456" y="790675"/>
            <a:ext cx="1786723" cy="305604"/>
          </a:xfrm>
          <a:prstGeom prst="rect">
            <a:avLst/>
          </a:prstGeom>
        </p:spPr>
        <p:txBody>
          <a:bodyPr lIns="0" tIns="0" rIns="0" bIns="0" rtlCol="0" anchor="t">
            <a:spAutoFit/>
          </a:bodyPr>
          <a:lstStyle/>
          <a:p>
            <a:pPr algn="ctr">
              <a:lnSpc>
                <a:spcPts val="2566"/>
              </a:lnSpc>
            </a:pPr>
            <a:r>
              <a:rPr lang="en-US" sz="1833">
                <a:solidFill>
                  <a:srgbClr val="000000"/>
                </a:solidFill>
                <a:latin typeface="Open Sans"/>
                <a:ea typeface="Open Sans"/>
                <a:cs typeface="Open Sans"/>
                <a:sym typeface="Open Sans"/>
              </a:rPr>
              <a:t>1.Preorale fase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TotalTime>
  <Words>633</Words>
  <Application>Microsoft Office PowerPoint</Application>
  <PresentationFormat>Egendefinert</PresentationFormat>
  <Paragraphs>112</Paragraphs>
  <Slides>32</Slides>
  <Notes>1</Notes>
  <HiddenSlides>0</HiddenSlides>
  <MMClips>2</MMClips>
  <ScaleCrop>false</ScaleCrop>
  <HeadingPairs>
    <vt:vector size="6" baseType="variant">
      <vt:variant>
        <vt:lpstr>Brukte skrifter</vt:lpstr>
      </vt:variant>
      <vt:variant>
        <vt:i4>14</vt:i4>
      </vt:variant>
      <vt:variant>
        <vt:lpstr>Tema</vt:lpstr>
      </vt:variant>
      <vt:variant>
        <vt:i4>1</vt:i4>
      </vt:variant>
      <vt:variant>
        <vt:lpstr>Lysbildetitler</vt:lpstr>
      </vt:variant>
      <vt:variant>
        <vt:i4>32</vt:i4>
      </vt:variant>
    </vt:vector>
  </HeadingPairs>
  <TitlesOfParts>
    <vt:vector size="47" baseType="lpstr">
      <vt:lpstr>Economica</vt:lpstr>
      <vt:lpstr>TAN Mon Cheri</vt:lpstr>
      <vt:lpstr>Aptos</vt:lpstr>
      <vt:lpstr>Arial</vt:lpstr>
      <vt:lpstr>Assistant Regular</vt:lpstr>
      <vt:lpstr>Anton</vt:lpstr>
      <vt:lpstr>Arimo</vt:lpstr>
      <vt:lpstr>Glacial Indifference</vt:lpstr>
      <vt:lpstr>HK Grotesk Medium</vt:lpstr>
      <vt:lpstr>Calibri</vt:lpstr>
      <vt:lpstr>HK Grotesk Bold</vt:lpstr>
      <vt:lpstr>Open Sans</vt:lpstr>
      <vt:lpstr>Poppins Bold</vt:lpstr>
      <vt:lpstr>Glacial Indifference Bold</vt:lpstr>
      <vt:lpstr>Office Theme</vt:lpstr>
      <vt:lpstr>PowerPoint-presentasjon</vt:lpstr>
      <vt:lpstr>PowerPoint-presentasjon</vt:lpstr>
      <vt:lpstr>PowerPoint-presentasjon</vt:lpstr>
      <vt:lpstr>Behov  </vt:lpstr>
      <vt:lpstr>Tverrfaglig samarbeid </vt:lpstr>
      <vt:lpstr>Elias underernæringskarusell </vt:lpstr>
      <vt:lpstr>Tilak for forebygge underernæring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Pure´kurs 2025</dc:title>
  <dc:creator>Eliassen, Erlend</dc:creator>
  <cp:lastModifiedBy>Eliassen, Erlend</cp:lastModifiedBy>
  <cp:revision>2</cp:revision>
  <dcterms:created xsi:type="dcterms:W3CDTF">2006-08-16T00:00:00Z</dcterms:created>
  <dcterms:modified xsi:type="dcterms:W3CDTF">2025-04-03T18:47:03Z</dcterms:modified>
  <dc:identifier>DAGiw3s0D0Q</dc:identifier>
</cp:coreProperties>
</file>